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8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1" r:id="rId27"/>
    <p:sldId id="280" r:id="rId28"/>
    <p:sldId id="291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301" r:id="rId37"/>
    <p:sldId id="293" r:id="rId38"/>
    <p:sldId id="290" r:id="rId39"/>
    <p:sldId id="294" r:id="rId40"/>
    <p:sldId id="292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84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Inclusive Education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10000"/>
            <a:ext cx="7010400" cy="1752600"/>
          </a:xfrm>
        </p:spPr>
        <p:txBody>
          <a:bodyPr>
            <a:normAutofit/>
          </a:bodyPr>
          <a:lstStyle/>
          <a:p>
            <a:pPr algn="r"/>
            <a:r>
              <a:rPr lang="en-IN" sz="2400" dirty="0" err="1" smtClean="0"/>
              <a:t>Dr.</a:t>
            </a:r>
            <a:r>
              <a:rPr lang="en-IN" sz="2400" dirty="0" smtClean="0"/>
              <a:t> </a:t>
            </a:r>
            <a:r>
              <a:rPr lang="en-IN" sz="2400" dirty="0" err="1" smtClean="0"/>
              <a:t>Sangita</a:t>
            </a:r>
            <a:r>
              <a:rPr lang="en-IN" sz="2400" dirty="0" smtClean="0"/>
              <a:t> </a:t>
            </a:r>
            <a:r>
              <a:rPr lang="en-IN" sz="2400" dirty="0" err="1" smtClean="0"/>
              <a:t>Shirode</a:t>
            </a:r>
            <a:endParaRPr lang="en-IN" sz="2400" dirty="0" smtClean="0"/>
          </a:p>
          <a:p>
            <a:pPr algn="r"/>
            <a:r>
              <a:rPr lang="en-IN" sz="2400" dirty="0" smtClean="0"/>
              <a:t>Associate Professor</a:t>
            </a:r>
          </a:p>
          <a:p>
            <a:pPr algn="r"/>
            <a:r>
              <a:rPr lang="en-IN" sz="2400" dirty="0" smtClean="0"/>
              <a:t>S.N.D.T. </a:t>
            </a:r>
            <a:r>
              <a:rPr lang="en-IN" sz="2400" smtClean="0"/>
              <a:t>College of Education</a:t>
            </a:r>
            <a:r>
              <a:rPr lang="en-IN" sz="2400" dirty="0" smtClean="0"/>
              <a:t>, Pune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09329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200" dirty="0" smtClean="0"/>
              <a:t>Some Points to Remember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i-IN" sz="2800" dirty="0">
                <a:ea typeface="Times New Roman"/>
              </a:rPr>
              <a:t>विशेष शाळांमध्ये शिक्षक व विद्यार्थी यांचे गुणोत्तर १</a:t>
            </a:r>
            <a:r>
              <a:rPr lang="en-GB" sz="2800" dirty="0">
                <a:ea typeface="Times New Roman"/>
                <a:cs typeface="Mangal"/>
              </a:rPr>
              <a:t>:</a:t>
            </a:r>
            <a:r>
              <a:rPr lang="hi-IN" sz="2800" dirty="0">
                <a:ea typeface="Times New Roman"/>
              </a:rPr>
              <a:t>६ असते</a:t>
            </a:r>
            <a:endParaRPr lang="en-IN" sz="2800" dirty="0"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ea typeface="Times New Roman"/>
                <a:cs typeface="Mangal"/>
              </a:rPr>
              <a:t> </a:t>
            </a:r>
            <a:r>
              <a:rPr lang="hi-IN" sz="2800" dirty="0" smtClean="0"/>
              <a:t>भारतामध्ये </a:t>
            </a:r>
            <a:r>
              <a:rPr lang="hi-IN" sz="2800" dirty="0"/>
              <a:t>मानव संसाधन मंत्रालयाने एकात्मिक शिक्षण योजनेस </a:t>
            </a:r>
            <a:r>
              <a:rPr lang="en-IN" sz="2800" dirty="0" smtClean="0"/>
              <a:t>1992 </a:t>
            </a:r>
            <a:r>
              <a:rPr lang="hi-IN" sz="2800" dirty="0"/>
              <a:t>यावर्षी सुरूवात </a:t>
            </a:r>
            <a:r>
              <a:rPr lang="hi-IN" sz="2800" dirty="0" smtClean="0"/>
              <a:t>केली</a:t>
            </a:r>
            <a:r>
              <a:rPr lang="en-IN" sz="2800" dirty="0" smtClean="0"/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800" dirty="0" smtClean="0"/>
              <a:t>People with Disability Act 1995 (PDA Act)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800" dirty="0" smtClean="0"/>
              <a:t>Right to Education Act 2009 (RTE Act)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N" sz="2800" dirty="0"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5072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en-GB" sz="3600" dirty="0">
                <a:solidFill>
                  <a:prstClr val="black"/>
                </a:solidFill>
                <a:ea typeface="Times New Roman"/>
                <a:cs typeface="Times New Roman"/>
              </a:rPr>
              <a:t>....... </a:t>
            </a:r>
            <a:r>
              <a:rPr lang="hi-IN" sz="3600" dirty="0">
                <a:solidFill>
                  <a:prstClr val="black"/>
                </a:solidFill>
                <a:ea typeface="Times New Roman"/>
              </a:rPr>
              <a:t>शाळेत प्रवेश घेण्यापूर्वी विद्यार्थ्याला वैद्यकीय तपासणी करून प्रमाणपत्र घ्यावे लागते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endParaRPr lang="en-IN" sz="2800" dirty="0">
              <a:solidFill>
                <a:prstClr val="black"/>
              </a:solidFill>
              <a:ea typeface="Times New Roman"/>
              <a:cs typeface="Times New Roman"/>
            </a:endParaRPr>
          </a:p>
          <a:p>
            <a:pPr lvl="0">
              <a:lnSpc>
                <a:spcPct val="107000"/>
              </a:lnSpc>
              <a:buFont typeface="+mj-cs"/>
              <a:buAutoNum type="hindiNumParenR"/>
            </a:pPr>
            <a:r>
              <a:rPr lang="en-GB" sz="2800" dirty="0">
                <a:solidFill>
                  <a:prstClr val="black"/>
                </a:solidFill>
                <a:ea typeface="Times New Roman"/>
                <a:cs typeface="Mangal"/>
              </a:rPr>
              <a:t> </a:t>
            </a:r>
            <a:r>
              <a:rPr lang="hi-IN" sz="2800" dirty="0">
                <a:solidFill>
                  <a:prstClr val="black"/>
                </a:solidFill>
                <a:ea typeface="Times New Roman"/>
              </a:rPr>
              <a:t>प्राथमिक </a:t>
            </a:r>
            <a:endParaRPr lang="en-IN" sz="2800" dirty="0" smtClean="0">
              <a:solidFill>
                <a:prstClr val="black"/>
              </a:solidFill>
              <a:ea typeface="Times New Roman"/>
            </a:endParaRPr>
          </a:p>
          <a:p>
            <a:pPr lvl="0">
              <a:lnSpc>
                <a:spcPct val="107000"/>
              </a:lnSpc>
              <a:buFont typeface="+mj-cs"/>
              <a:buAutoNum type="hindiNumParenR"/>
            </a:pPr>
            <a:r>
              <a:rPr lang="hi-IN" sz="2800" b="1" dirty="0" smtClean="0">
                <a:solidFill>
                  <a:prstClr val="black"/>
                </a:solidFill>
                <a:ea typeface="Times New Roman"/>
              </a:rPr>
              <a:t>विशेष </a:t>
            </a:r>
            <a:endParaRPr lang="en-IN" sz="2800" b="1" dirty="0" smtClean="0">
              <a:solidFill>
                <a:prstClr val="black"/>
              </a:solidFill>
              <a:ea typeface="Times New Roman"/>
            </a:endParaRPr>
          </a:p>
          <a:p>
            <a:pPr lvl="0">
              <a:lnSpc>
                <a:spcPct val="107000"/>
              </a:lnSpc>
              <a:buFont typeface="+mj-cs"/>
              <a:buAutoNum type="hindiNumParenR"/>
            </a:pPr>
            <a:r>
              <a:rPr lang="hi-IN" sz="2800" dirty="0" smtClean="0">
                <a:solidFill>
                  <a:prstClr val="black"/>
                </a:solidFill>
                <a:ea typeface="Times New Roman"/>
              </a:rPr>
              <a:t>आश्रम </a:t>
            </a:r>
            <a:endParaRPr lang="en-IN" sz="2800" dirty="0" smtClean="0">
              <a:solidFill>
                <a:prstClr val="black"/>
              </a:solidFill>
              <a:ea typeface="Times New Roman"/>
            </a:endParaRPr>
          </a:p>
          <a:p>
            <a:pPr lvl="0">
              <a:lnSpc>
                <a:spcPct val="107000"/>
              </a:lnSpc>
              <a:buFont typeface="+mj-cs"/>
              <a:buAutoNum type="hindiNumParenR"/>
            </a:pPr>
            <a:r>
              <a:rPr lang="hi-IN" sz="2800" dirty="0" smtClean="0">
                <a:solidFill>
                  <a:prstClr val="black"/>
                </a:solidFill>
                <a:ea typeface="Times New Roman"/>
              </a:rPr>
              <a:t>विनाअनुदानित</a:t>
            </a:r>
            <a:endParaRPr lang="en-IN" sz="2800" dirty="0">
              <a:solidFill>
                <a:prstClr val="black"/>
              </a:solidFill>
              <a:ea typeface="Times New Roman"/>
              <a:cs typeface="Times New Roman"/>
            </a:endParaRPr>
          </a:p>
          <a:p>
            <a:endParaRPr lang="en-IN" sz="9600" dirty="0"/>
          </a:p>
        </p:txBody>
      </p:sp>
    </p:spTree>
    <p:extLst>
      <p:ext uri="{BB962C8B-B14F-4D97-AF65-F5344CB8AC3E}">
        <p14:creationId xmlns:p14="http://schemas.microsoft.com/office/powerpoint/2010/main" val="191110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pPr algn="just"/>
            <a:r>
              <a:rPr lang="en-IN" sz="3100" dirty="0" smtClean="0"/>
              <a:t/>
            </a:r>
            <a:br>
              <a:rPr lang="en-IN" sz="3100" dirty="0" smtClean="0"/>
            </a:br>
            <a:r>
              <a:rPr lang="en-IN" sz="3100" dirty="0"/>
              <a:t/>
            </a:r>
            <a:br>
              <a:rPr lang="en-IN" sz="3100" dirty="0"/>
            </a:br>
            <a:r>
              <a:rPr lang="hi-IN" sz="3100" dirty="0" smtClean="0"/>
              <a:t>विशेष </a:t>
            </a:r>
            <a:r>
              <a:rPr lang="hi-IN" sz="3100" dirty="0"/>
              <a:t>शाळेतील विद्यार्थी विशेष विद्यार्थ्यांसाठीच्या सवलतीसह...... फॉर्म भरून माध्यमिक शालांत परीक्षेला बसतात. </a:t>
            </a:r>
            <a:br>
              <a:rPr lang="hi-IN" sz="3100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>
            <a:normAutofit/>
          </a:bodyPr>
          <a:lstStyle/>
          <a:p>
            <a:r>
              <a:rPr lang="hi-IN" dirty="0" smtClean="0"/>
              <a:t>क्र</a:t>
            </a:r>
            <a:r>
              <a:rPr lang="hi-IN" dirty="0"/>
              <a:t>. १५</a:t>
            </a:r>
          </a:p>
          <a:p>
            <a:r>
              <a:rPr lang="hi-IN" dirty="0"/>
              <a:t>क्र. १६</a:t>
            </a:r>
          </a:p>
          <a:p>
            <a:r>
              <a:rPr lang="hi-IN" dirty="0"/>
              <a:t> </a:t>
            </a:r>
            <a:r>
              <a:rPr lang="hi-IN" b="1" dirty="0"/>
              <a:t>क्र. १७</a:t>
            </a:r>
          </a:p>
          <a:p>
            <a:r>
              <a:rPr lang="hi-IN" dirty="0"/>
              <a:t>क्र. १८</a:t>
            </a:r>
          </a:p>
          <a:p>
            <a:endParaRPr lang="hi-IN" dirty="0"/>
          </a:p>
        </p:txBody>
      </p:sp>
    </p:spTree>
    <p:extLst>
      <p:ext uri="{BB962C8B-B14F-4D97-AF65-F5344CB8AC3E}">
        <p14:creationId xmlns:p14="http://schemas.microsoft.com/office/powerpoint/2010/main" val="274534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hi-IN" sz="3100" dirty="0"/>
              <a:t>एकात्मिक शिक्षण विकास प्रकल्प ( </a:t>
            </a:r>
            <a:r>
              <a:rPr lang="en-IN" sz="3100" dirty="0"/>
              <a:t>Project for Integrated Education Development) </a:t>
            </a:r>
            <a:r>
              <a:rPr lang="hi-IN" sz="3100" dirty="0"/>
              <a:t>प्रथम कोणाच्या मदतीने सुरू केला गेला?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hi-IN" sz="2800" dirty="0"/>
          </a:p>
          <a:p>
            <a:r>
              <a:rPr lang="hi-IN" sz="2800" dirty="0"/>
              <a:t>मानव संसाधन मंत्रालय</a:t>
            </a:r>
          </a:p>
          <a:p>
            <a:r>
              <a:rPr lang="hi-IN" sz="2800" b="1" dirty="0"/>
              <a:t>युनिसेफ</a:t>
            </a:r>
          </a:p>
          <a:p>
            <a:r>
              <a:rPr lang="hi-IN" sz="2800" dirty="0"/>
              <a:t>वर्ल्ड बॆंक</a:t>
            </a:r>
          </a:p>
          <a:p>
            <a:r>
              <a:rPr lang="hi-IN" sz="2800" dirty="0"/>
              <a:t>रेड क्रॉस</a:t>
            </a:r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6194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IN" sz="3100" dirty="0" smtClean="0"/>
              <a:t/>
            </a:r>
            <a:br>
              <a:rPr lang="en-IN" sz="3100" dirty="0" smtClean="0"/>
            </a:br>
            <a:r>
              <a:rPr lang="en-IN" sz="3100" dirty="0" smtClean="0"/>
              <a:t/>
            </a:r>
            <a:br>
              <a:rPr lang="en-IN" sz="3100" dirty="0" smtClean="0"/>
            </a:br>
            <a:r>
              <a:rPr lang="hi-IN" sz="3100" dirty="0" smtClean="0"/>
              <a:t>भारतामध्ये </a:t>
            </a:r>
            <a:r>
              <a:rPr lang="hi-IN" sz="3100" dirty="0"/>
              <a:t>मानव संसाधन मंत्रालयाने एकात्मिक </a:t>
            </a:r>
            <a:r>
              <a:rPr lang="hi-IN" sz="3100" dirty="0" smtClean="0"/>
              <a:t>शिक्षण </a:t>
            </a:r>
            <a:r>
              <a:rPr lang="hi-IN" sz="3100" dirty="0"/>
              <a:t>योजनेस कधी सुरूवात </a:t>
            </a:r>
            <a:r>
              <a:rPr lang="hi-IN" sz="3100" dirty="0"/>
              <a:t>केली ?</a:t>
            </a:r>
            <a:r>
              <a:rPr lang="hi-IN" sz="3100" dirty="0"/>
              <a:t/>
            </a:r>
            <a:br>
              <a:rPr lang="hi-IN" sz="3100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3505200"/>
          </a:xfrm>
        </p:spPr>
        <p:txBody>
          <a:bodyPr/>
          <a:lstStyle/>
          <a:p>
            <a:r>
              <a:rPr lang="hi-IN" dirty="0" smtClean="0"/>
              <a:t>१९९०</a:t>
            </a:r>
            <a:endParaRPr lang="hi-IN" dirty="0"/>
          </a:p>
          <a:p>
            <a:r>
              <a:rPr lang="hi-IN" b="1" dirty="0"/>
              <a:t>१९९२</a:t>
            </a:r>
          </a:p>
          <a:p>
            <a:r>
              <a:rPr lang="hi-IN" dirty="0"/>
              <a:t>१९९५</a:t>
            </a:r>
          </a:p>
          <a:p>
            <a:r>
              <a:rPr lang="hi-IN" dirty="0"/>
              <a:t>२०००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9342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200" dirty="0"/>
              <a:t>IEDC </a:t>
            </a:r>
            <a:r>
              <a:rPr lang="hi-IN" sz="3200" dirty="0"/>
              <a:t>चे विस्तारीत रूप </a:t>
            </a:r>
            <a:r>
              <a:rPr lang="hi-IN" sz="3200" dirty="0" smtClean="0"/>
              <a:t>ओळखा</a:t>
            </a:r>
            <a:r>
              <a:rPr lang="en-IN" sz="3200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hi-IN" sz="2800" dirty="0"/>
          </a:p>
          <a:p>
            <a:r>
              <a:rPr lang="en-IN" sz="2800" dirty="0"/>
              <a:t>Indian Education for Disabled Children</a:t>
            </a:r>
          </a:p>
          <a:p>
            <a:r>
              <a:rPr lang="en-IN" sz="2800" dirty="0"/>
              <a:t>Individual Education for Disabled Children</a:t>
            </a:r>
          </a:p>
          <a:p>
            <a:r>
              <a:rPr lang="en-IN" sz="2800" b="1" dirty="0"/>
              <a:t>Integrated Education for Disabled Children</a:t>
            </a:r>
          </a:p>
          <a:p>
            <a:r>
              <a:rPr lang="en-IN" sz="2800" dirty="0"/>
              <a:t>Isolated Education for Disabled Children</a:t>
            </a:r>
          </a:p>
          <a:p>
            <a:endParaRPr lang="hi-IN" sz="2800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37223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077200" cy="1447800"/>
          </a:xfrm>
        </p:spPr>
        <p:txBody>
          <a:bodyPr>
            <a:normAutofit fontScale="90000"/>
          </a:bodyPr>
          <a:lstStyle/>
          <a:p>
            <a:r>
              <a:rPr lang="en-IN" sz="3200" dirty="0" smtClean="0"/>
              <a:t/>
            </a:r>
            <a:br>
              <a:rPr lang="en-IN" sz="3200" dirty="0" smtClean="0"/>
            </a:br>
            <a:r>
              <a:rPr lang="hi-IN" sz="3200" dirty="0" smtClean="0"/>
              <a:t>एकात्मिक </a:t>
            </a:r>
            <a:r>
              <a:rPr lang="hi-IN" sz="3200" dirty="0"/>
              <a:t>शिक्षण योजनेचा हेतू कोणता होता?</a:t>
            </a:r>
            <a:br>
              <a:rPr lang="hi-IN" sz="3200" dirty="0"/>
            </a:b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i-IN" dirty="0" smtClean="0"/>
              <a:t>अक्षमता </a:t>
            </a:r>
            <a:r>
              <a:rPr lang="hi-IN" dirty="0"/>
              <a:t>असणा-या बालकांना दर्जेदार शिक्षण मिळावे.</a:t>
            </a:r>
          </a:p>
          <a:p>
            <a:r>
              <a:rPr lang="hi-IN" b="1" dirty="0"/>
              <a:t>अक्षमता असणा-या बालकांना दर्जेदार शिक्षण मिळावे व ते शिक्षणप्रवाहात टिकून राहावेत.</a:t>
            </a:r>
          </a:p>
          <a:p>
            <a:r>
              <a:rPr lang="hi-IN" dirty="0"/>
              <a:t>शहरी व ग्रामीण भागातील सर्व मुले शिक्षणप्रवाहात यावीत.</a:t>
            </a:r>
          </a:p>
          <a:p>
            <a:r>
              <a:rPr lang="hi-IN" dirty="0"/>
              <a:t>बालकांच्या अक्षमतेचे निदान व्हावे.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8045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12838"/>
          </a:xfrm>
        </p:spPr>
        <p:txBody>
          <a:bodyPr>
            <a:normAutofit fontScale="90000"/>
          </a:bodyPr>
          <a:lstStyle/>
          <a:p>
            <a:r>
              <a:rPr lang="en-IN" sz="3100" dirty="0" smtClean="0"/>
              <a:t/>
            </a:r>
            <a:br>
              <a:rPr lang="en-IN" sz="3100" dirty="0" smtClean="0"/>
            </a:br>
            <a:r>
              <a:rPr lang="en-IN" sz="3100" dirty="0" smtClean="0"/>
              <a:t/>
            </a:r>
            <a:br>
              <a:rPr lang="en-IN" sz="3100" dirty="0" smtClean="0"/>
            </a:br>
            <a:r>
              <a:rPr lang="hi-IN" sz="3100" dirty="0" smtClean="0"/>
              <a:t>समावेशक </a:t>
            </a:r>
            <a:r>
              <a:rPr lang="hi-IN" sz="3100" dirty="0"/>
              <a:t>शिक्षणाची तात्विक भूमिका कोणती? (</a:t>
            </a:r>
            <a:r>
              <a:rPr lang="en-IN" sz="3100" dirty="0"/>
              <a:t>Philosophical Belief)</a:t>
            </a:r>
            <a:br>
              <a:rPr lang="en-IN" sz="3100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i-IN" sz="2400" dirty="0" smtClean="0"/>
              <a:t>१</a:t>
            </a:r>
            <a:r>
              <a:rPr lang="hi-IN" sz="2400" dirty="0"/>
              <a:t>.	</a:t>
            </a:r>
            <a:r>
              <a:rPr lang="hi-IN" sz="2400" b="1" dirty="0"/>
              <a:t>सक्षम व अक्षम अशा दोन्ही प्रकारच्या बालकांना त्यांच्या वयानुरूप योग्य वर्गात एकत्र शिकण्याचा अधिकार</a:t>
            </a:r>
          </a:p>
          <a:p>
            <a:r>
              <a:rPr lang="hi-IN" sz="2400" dirty="0"/>
              <a:t>२.	सामान्य व असामान्य </a:t>
            </a:r>
            <a:r>
              <a:rPr lang="hi-IN" sz="2000" dirty="0"/>
              <a:t>अशा</a:t>
            </a:r>
            <a:r>
              <a:rPr lang="hi-IN" sz="2400" dirty="0"/>
              <a:t> दोन्ही प्रकारच्या बालकांना त्यांच्या वयानुरूप योग्य वर्गात एकत्र शिकण्याचा अधिकार</a:t>
            </a:r>
          </a:p>
          <a:p>
            <a:r>
              <a:rPr lang="hi-IN" sz="2400" dirty="0"/>
              <a:t>३.	शहरी व ग्रामीण अशा दोन्ही प्रकारच्या बालकांना त्यांच्या वयानुरूप योग्य वर्गात एकत्र शिकण्याचा अधिकार</a:t>
            </a:r>
          </a:p>
          <a:p>
            <a:r>
              <a:rPr lang="hi-IN" sz="2400" dirty="0"/>
              <a:t>४.	मुलगा व मुलगी अशा दोन्ही प्रकारच्या बालकांना त्यांच्या वयानुरूप योग्य वर्गात एकत्र शिकण्याचा अधिकार</a:t>
            </a:r>
          </a:p>
          <a:p>
            <a:endParaRPr lang="hi-IN" sz="2400" dirty="0"/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8324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i-IN" sz="3600" dirty="0"/>
              <a:t>समावेशक शिक्षण....... खात्याची जबाबदारी </a:t>
            </a:r>
            <a:r>
              <a:rPr lang="hi-IN" sz="3600" dirty="0" smtClean="0"/>
              <a:t>आहे</a:t>
            </a:r>
            <a:r>
              <a:rPr lang="en-IN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hi-IN" sz="2800" dirty="0"/>
          </a:p>
          <a:p>
            <a:r>
              <a:rPr lang="hi-IN" sz="2800" dirty="0"/>
              <a:t>१.	समाज कल्याण ( </a:t>
            </a:r>
            <a:r>
              <a:rPr lang="en-IN" sz="2800" dirty="0"/>
              <a:t>Social Welfare)</a:t>
            </a:r>
          </a:p>
          <a:p>
            <a:r>
              <a:rPr lang="hi-IN" sz="2800" dirty="0"/>
              <a:t>२.	आदिवासी शिक्षण</a:t>
            </a:r>
          </a:p>
          <a:p>
            <a:r>
              <a:rPr lang="hi-IN" sz="2800" dirty="0"/>
              <a:t>३.	</a:t>
            </a:r>
            <a:r>
              <a:rPr lang="hi-IN" sz="2800" b="1" dirty="0"/>
              <a:t>सामान्य शिक्षण</a:t>
            </a:r>
          </a:p>
          <a:p>
            <a:r>
              <a:rPr lang="hi-IN" sz="2800" dirty="0"/>
              <a:t>४.	सार्वजनिक </a:t>
            </a:r>
            <a:r>
              <a:rPr lang="hi-IN" sz="2800" dirty="0" smtClean="0"/>
              <a:t>विकास</a:t>
            </a:r>
            <a:endParaRPr lang="hi-IN" sz="2800" dirty="0"/>
          </a:p>
        </p:txBody>
      </p:sp>
    </p:spTree>
    <p:extLst>
      <p:ext uri="{BB962C8B-B14F-4D97-AF65-F5344CB8AC3E}">
        <p14:creationId xmlns:p14="http://schemas.microsoft.com/office/powerpoint/2010/main" val="336600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7772400" cy="2133600"/>
          </a:xfrm>
        </p:spPr>
        <p:txBody>
          <a:bodyPr>
            <a:normAutofit fontScale="90000"/>
          </a:bodyPr>
          <a:lstStyle/>
          <a:p>
            <a:pPr algn="just"/>
            <a:r>
              <a:rPr lang="hi-IN" sz="2400" dirty="0"/>
              <a:t>समावेशक शिक्षणाची व्याप्ती......संबंधित आहे.</a:t>
            </a:r>
            <a:br>
              <a:rPr lang="hi-IN" sz="2400" dirty="0"/>
            </a:br>
            <a:r>
              <a:rPr lang="hi-IN" sz="2400" dirty="0"/>
              <a:t>अ.	सर्व प्रकारच्या बुद्धिमत्ता असणारी बालके</a:t>
            </a:r>
            <a:br>
              <a:rPr lang="hi-IN" sz="2400" dirty="0"/>
            </a:br>
            <a:r>
              <a:rPr lang="hi-IN" sz="2400" dirty="0" smtClean="0"/>
              <a:t>आ.</a:t>
            </a:r>
            <a:r>
              <a:rPr lang="en-IN" sz="2400" dirty="0" smtClean="0"/>
              <a:t> </a:t>
            </a:r>
            <a:r>
              <a:rPr lang="hi-IN" sz="2400" dirty="0" smtClean="0"/>
              <a:t>कोणत्याही </a:t>
            </a:r>
            <a:r>
              <a:rPr lang="hi-IN" sz="2400" dirty="0"/>
              <a:t>धर्माची बालके </a:t>
            </a:r>
            <a:br>
              <a:rPr lang="hi-IN" sz="2400" dirty="0"/>
            </a:br>
            <a:r>
              <a:rPr lang="hi-IN" sz="2400" dirty="0"/>
              <a:t>इ.	कोणत्याही जाती जमातीची बालके </a:t>
            </a:r>
            <a:br>
              <a:rPr lang="hi-IN" sz="2400" dirty="0"/>
            </a:br>
            <a:r>
              <a:rPr lang="hi-IN" sz="2400" dirty="0"/>
              <a:t>ई.	कोणतीही अक्षमता अथवा अपंगत्व असणारी बालके</a:t>
            </a:r>
            <a:br>
              <a:rPr lang="hi-IN" sz="2400" dirty="0"/>
            </a:br>
            <a:endParaRPr lang="en-IN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971800"/>
            <a:ext cx="8229600" cy="3429000"/>
          </a:xfrm>
        </p:spPr>
        <p:txBody>
          <a:bodyPr>
            <a:normAutofit/>
          </a:bodyPr>
          <a:lstStyle/>
          <a:p>
            <a:r>
              <a:rPr lang="hi-IN" sz="2400" dirty="0" smtClean="0"/>
              <a:t>१</a:t>
            </a:r>
            <a:r>
              <a:rPr lang="hi-IN" sz="2400" dirty="0"/>
              <a:t>.	वरीलपैकी फक्त ई पर्याय अचूक</a:t>
            </a:r>
          </a:p>
          <a:p>
            <a:r>
              <a:rPr lang="hi-IN" sz="2400" dirty="0"/>
              <a:t>२.	वरीलपैकी फक्त अ व ई पर्याय अचूक</a:t>
            </a:r>
          </a:p>
          <a:p>
            <a:r>
              <a:rPr lang="hi-IN" sz="2400" dirty="0"/>
              <a:t>३.	वरील अ, आ व इ पर्याय अचूक</a:t>
            </a:r>
          </a:p>
          <a:p>
            <a:r>
              <a:rPr lang="hi-IN" sz="2400" dirty="0"/>
              <a:t>४.	वरील सर्व पर्याय अचूक</a:t>
            </a:r>
          </a:p>
          <a:p>
            <a:endParaRPr lang="hi-IN" sz="2400" dirty="0"/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40336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IN" sz="4000" dirty="0" smtClean="0"/>
              <a:t/>
            </a:r>
            <a:br>
              <a:rPr lang="en-IN" sz="4000" dirty="0" smtClean="0"/>
            </a:br>
            <a:r>
              <a:rPr lang="en-IN" sz="4000" dirty="0" smtClean="0"/>
              <a:t>PDA </a:t>
            </a:r>
            <a:r>
              <a:rPr lang="hi-IN" sz="4000" dirty="0"/>
              <a:t>चे विस्तारीत रूप..... </a:t>
            </a:r>
            <a:r>
              <a:rPr lang="hi-IN" dirty="0"/>
              <a:t/>
            </a:r>
            <a:br>
              <a:rPr lang="hi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i-IN" sz="2800" dirty="0" smtClean="0"/>
              <a:t>१</a:t>
            </a:r>
            <a:r>
              <a:rPr lang="hi-IN" sz="2800" dirty="0"/>
              <a:t>.	</a:t>
            </a:r>
            <a:r>
              <a:rPr lang="en-IN" sz="2800" dirty="0"/>
              <a:t>Personality Development Act</a:t>
            </a:r>
          </a:p>
          <a:p>
            <a:r>
              <a:rPr lang="hi-IN" sz="2800" dirty="0"/>
              <a:t>२.	</a:t>
            </a:r>
            <a:r>
              <a:rPr lang="en-IN" sz="2800" dirty="0"/>
              <a:t>People Development Act</a:t>
            </a:r>
          </a:p>
          <a:p>
            <a:r>
              <a:rPr lang="hi-IN" sz="2800" dirty="0"/>
              <a:t>३.	</a:t>
            </a:r>
            <a:r>
              <a:rPr lang="en-IN" sz="2800" dirty="0"/>
              <a:t>People with Differences Act</a:t>
            </a:r>
          </a:p>
          <a:p>
            <a:r>
              <a:rPr lang="hi-IN" sz="2800" dirty="0"/>
              <a:t>४.	</a:t>
            </a:r>
            <a:r>
              <a:rPr lang="en-IN" sz="2800" b="1" dirty="0"/>
              <a:t>People with Disability Act </a:t>
            </a:r>
          </a:p>
          <a:p>
            <a:endParaRPr lang="en-IN" sz="2800" dirty="0"/>
          </a:p>
          <a:p>
            <a:endParaRPr lang="hi-IN" sz="2800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11713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14400"/>
          </a:xfrm>
        </p:spPr>
        <p:txBody>
          <a:bodyPr>
            <a:noAutofit/>
          </a:bodyPr>
          <a:lstStyle/>
          <a:p>
            <a:r>
              <a:rPr lang="en-IN" sz="3600" dirty="0" smtClean="0"/>
              <a:t/>
            </a:r>
            <a:br>
              <a:rPr lang="en-IN" sz="3600" dirty="0" smtClean="0"/>
            </a:br>
            <a:r>
              <a:rPr lang="hi-IN" sz="3600" dirty="0" smtClean="0"/>
              <a:t>अक्षम </a:t>
            </a:r>
            <a:r>
              <a:rPr lang="hi-IN" sz="3600" dirty="0"/>
              <a:t>व्यक्तींसाठीच्या कायद्याचे नाव काय?</a:t>
            </a:r>
            <a:br>
              <a:rPr lang="hi-IN" sz="3600" dirty="0"/>
            </a:b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i-IN" sz="2800" dirty="0" smtClean="0"/>
              <a:t>१</a:t>
            </a:r>
            <a:r>
              <a:rPr lang="hi-IN" sz="2800" dirty="0"/>
              <a:t>.	</a:t>
            </a:r>
            <a:r>
              <a:rPr lang="en-IN" sz="2800" dirty="0"/>
              <a:t>Personality Development Act</a:t>
            </a:r>
          </a:p>
          <a:p>
            <a:r>
              <a:rPr lang="hi-IN" sz="2800" dirty="0"/>
              <a:t>२.	</a:t>
            </a:r>
            <a:r>
              <a:rPr lang="en-IN" sz="2800" dirty="0"/>
              <a:t>People Development Act</a:t>
            </a:r>
          </a:p>
          <a:p>
            <a:r>
              <a:rPr lang="hi-IN" sz="2800" dirty="0"/>
              <a:t>३.	</a:t>
            </a:r>
            <a:r>
              <a:rPr lang="en-IN" sz="2800" dirty="0"/>
              <a:t>People with Differences Act</a:t>
            </a:r>
          </a:p>
          <a:p>
            <a:r>
              <a:rPr lang="hi-IN" sz="2800" dirty="0"/>
              <a:t>४.	</a:t>
            </a:r>
            <a:r>
              <a:rPr lang="en-IN" dirty="0"/>
              <a:t>People with Disability Act (1995)</a:t>
            </a:r>
          </a:p>
        </p:txBody>
      </p:sp>
    </p:spTree>
    <p:extLst>
      <p:ext uri="{BB962C8B-B14F-4D97-AF65-F5344CB8AC3E}">
        <p14:creationId xmlns:p14="http://schemas.microsoft.com/office/powerpoint/2010/main" val="154079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sz="4000" dirty="0" smtClean="0"/>
              <a:t/>
            </a:r>
            <a:br>
              <a:rPr lang="en-IN" sz="4000" dirty="0" smtClean="0"/>
            </a:br>
            <a:r>
              <a:rPr lang="en-IN" sz="4000" dirty="0" smtClean="0"/>
              <a:t>PDA </a:t>
            </a:r>
            <a:r>
              <a:rPr lang="hi-IN" sz="4000" dirty="0"/>
              <a:t>हा कोणाशी संबंधित आहे?</a:t>
            </a:r>
            <a:br>
              <a:rPr lang="hi-IN" sz="4000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i-IN" sz="2800" dirty="0" smtClean="0"/>
              <a:t>१</a:t>
            </a:r>
            <a:r>
              <a:rPr lang="hi-IN" sz="2800" dirty="0"/>
              <a:t>.	अक्षम व्यक्तींचे शिक्षण</a:t>
            </a:r>
          </a:p>
          <a:p>
            <a:r>
              <a:rPr lang="hi-IN" sz="2800" dirty="0"/>
              <a:t>२.	अक्षम व्यक्तींचे शिक्षण व नोकरी</a:t>
            </a:r>
          </a:p>
          <a:p>
            <a:r>
              <a:rPr lang="hi-IN" sz="2800" dirty="0"/>
              <a:t>३.	अक्षम व्यक्तींचे शिक्षण, नोकरी, सवलती व इमारत रचना</a:t>
            </a:r>
          </a:p>
          <a:p>
            <a:r>
              <a:rPr lang="hi-IN" sz="2800" dirty="0"/>
              <a:t>४.	सक्षम व अक्षम व्यक्तींचे शिक्षण,   नोकरी व सवलती</a:t>
            </a:r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24803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1417638"/>
          </a:xfrm>
        </p:spPr>
        <p:txBody>
          <a:bodyPr>
            <a:normAutofit fontScale="90000"/>
          </a:bodyPr>
          <a:lstStyle/>
          <a:p>
            <a:pPr algn="l"/>
            <a:r>
              <a:rPr lang="en-IN" sz="3600" dirty="0" smtClean="0"/>
              <a:t/>
            </a:r>
            <a:br>
              <a:rPr lang="en-IN" sz="3600" dirty="0" smtClean="0"/>
            </a:br>
            <a:r>
              <a:rPr lang="en-IN" sz="3600" dirty="0" smtClean="0"/>
              <a:t/>
            </a:r>
            <a:br>
              <a:rPr lang="en-IN" sz="3600" dirty="0" smtClean="0"/>
            </a:br>
            <a:r>
              <a:rPr lang="hi-IN" sz="3600" dirty="0" smtClean="0"/>
              <a:t>७० </a:t>
            </a:r>
            <a:r>
              <a:rPr lang="hi-IN" sz="3600" dirty="0"/>
              <a:t>च्या खाली बुद्धिगुणांक असलेली मुलं.... या गटात मोडतात.</a:t>
            </a:r>
            <a:br>
              <a:rPr lang="hi-IN" sz="3600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438400"/>
            <a:ext cx="8229600" cy="3276600"/>
          </a:xfrm>
        </p:spPr>
        <p:txBody>
          <a:bodyPr>
            <a:normAutofit/>
          </a:bodyPr>
          <a:lstStyle/>
          <a:p>
            <a:r>
              <a:rPr lang="hi-IN" sz="2800" dirty="0" smtClean="0"/>
              <a:t>१</a:t>
            </a:r>
            <a:r>
              <a:rPr lang="hi-IN" sz="2800" dirty="0"/>
              <a:t>.	</a:t>
            </a:r>
            <a:r>
              <a:rPr lang="hi-IN" sz="2800" b="1" dirty="0"/>
              <a:t>मतिमंद</a:t>
            </a:r>
          </a:p>
          <a:p>
            <a:r>
              <a:rPr lang="hi-IN" sz="2800" dirty="0"/>
              <a:t>२.	गतिमंद</a:t>
            </a:r>
          </a:p>
          <a:p>
            <a:r>
              <a:rPr lang="hi-IN" sz="2800" dirty="0"/>
              <a:t>३.	स्वमग्न</a:t>
            </a:r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91967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IN" sz="3600" dirty="0" smtClean="0"/>
              <a:t/>
            </a:r>
            <a:br>
              <a:rPr lang="en-IN" sz="3600" dirty="0" smtClean="0"/>
            </a:br>
            <a:r>
              <a:rPr lang="en-IN" sz="3600" dirty="0"/>
              <a:t/>
            </a:r>
            <a:br>
              <a:rPr lang="en-IN" sz="3600" dirty="0"/>
            </a:br>
            <a:r>
              <a:rPr lang="hi-IN" sz="3600" dirty="0" smtClean="0"/>
              <a:t>१३० </a:t>
            </a:r>
            <a:r>
              <a:rPr lang="hi-IN" sz="3600" dirty="0"/>
              <a:t>पेक्षा जास्त बुद्धिगुणांक असलेली मुलं.... या गटात </a:t>
            </a:r>
            <a:r>
              <a:rPr lang="hi-IN" sz="3600" dirty="0" smtClean="0"/>
              <a:t>मोडतात</a:t>
            </a:r>
            <a:r>
              <a:rPr lang="en-IN" sz="3600" dirty="0" smtClean="0"/>
              <a:t>.</a:t>
            </a:r>
            <a:r>
              <a:rPr lang="hi-IN" sz="3600" dirty="0"/>
              <a:t/>
            </a:r>
            <a:br>
              <a:rPr lang="hi-IN" sz="3600" dirty="0"/>
            </a:b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2819401"/>
          </a:xfrm>
        </p:spPr>
        <p:txBody>
          <a:bodyPr/>
          <a:lstStyle/>
          <a:p>
            <a:r>
              <a:rPr lang="hi-IN" dirty="0"/>
              <a:t>सर्वसामान्य   बुद्धीचे </a:t>
            </a:r>
          </a:p>
          <a:p>
            <a:r>
              <a:rPr lang="hi-IN" dirty="0"/>
              <a:t>सौम्य मतीमंद </a:t>
            </a:r>
          </a:p>
          <a:p>
            <a:r>
              <a:rPr lang="hi-IN" dirty="0" smtClean="0"/>
              <a:t>बुद्धिमान</a:t>
            </a:r>
            <a:endParaRPr lang="en-IN" dirty="0" smtClean="0"/>
          </a:p>
          <a:p>
            <a:r>
              <a:rPr lang="hi-IN" dirty="0" smtClean="0"/>
              <a:t> </a:t>
            </a:r>
            <a:r>
              <a:rPr lang="hi-IN" dirty="0"/>
              <a:t>प्रज्ञावान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2827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371600"/>
          </a:xfrm>
        </p:spPr>
        <p:txBody>
          <a:bodyPr>
            <a:noAutofit/>
          </a:bodyPr>
          <a:lstStyle/>
          <a:p>
            <a:pPr algn="just"/>
            <a:r>
              <a:rPr lang="en-IN" sz="2800" dirty="0" smtClean="0"/>
              <a:t/>
            </a:r>
            <a:br>
              <a:rPr lang="en-IN" sz="2800" dirty="0" smtClean="0"/>
            </a:br>
            <a:r>
              <a:rPr lang="hi-IN" sz="2800" dirty="0" smtClean="0"/>
              <a:t>.........</a:t>
            </a:r>
            <a:r>
              <a:rPr lang="hi-IN" sz="2800" dirty="0"/>
              <a:t>हा मतिमंद मुलांसाठी व्यवसाय भिमुख व देखरेखीखाली चालवला जाणारा एक पुनर्वसनाचा प्रयत्न आहे. </a:t>
            </a:r>
            <a:br>
              <a:rPr lang="hi-IN" sz="2800" dirty="0"/>
            </a:br>
            <a:endParaRPr lang="en-IN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133600"/>
            <a:ext cx="8229600" cy="2971800"/>
          </a:xfrm>
        </p:spPr>
        <p:txBody>
          <a:bodyPr>
            <a:normAutofit/>
          </a:bodyPr>
          <a:lstStyle/>
          <a:p>
            <a:r>
              <a:rPr lang="hi-IN" sz="2800" dirty="0" smtClean="0"/>
              <a:t>१</a:t>
            </a:r>
            <a:r>
              <a:rPr lang="hi-IN" sz="2800" dirty="0"/>
              <a:t>.	 </a:t>
            </a:r>
            <a:r>
              <a:rPr lang="hi-IN" sz="2800" b="1" dirty="0"/>
              <a:t>शेल्टर्ड वर्कशॉप </a:t>
            </a:r>
          </a:p>
          <a:p>
            <a:r>
              <a:rPr lang="hi-IN" sz="2800" dirty="0"/>
              <a:t>२.	पालक प्रशिक्षण </a:t>
            </a:r>
          </a:p>
          <a:p>
            <a:r>
              <a:rPr lang="hi-IN" sz="2800" dirty="0"/>
              <a:t>३.	.....</a:t>
            </a:r>
          </a:p>
          <a:p>
            <a:endParaRPr lang="hi-IN" sz="2800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99766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417638"/>
          </a:xfrm>
        </p:spPr>
        <p:txBody>
          <a:bodyPr>
            <a:noAutofit/>
          </a:bodyPr>
          <a:lstStyle/>
          <a:p>
            <a:r>
              <a:rPr lang="en-IN" sz="2800" dirty="0" smtClean="0"/>
              <a:t/>
            </a:r>
            <a:br>
              <a:rPr lang="en-IN" sz="2800" dirty="0" smtClean="0"/>
            </a:br>
            <a:r>
              <a:rPr lang="en-IN" sz="2800" dirty="0"/>
              <a:t/>
            </a:r>
            <a:br>
              <a:rPr lang="en-IN" sz="2800" dirty="0"/>
            </a:br>
            <a:r>
              <a:rPr lang="hi-IN" sz="2800" dirty="0" smtClean="0"/>
              <a:t>शेल्टर्ड </a:t>
            </a:r>
            <a:r>
              <a:rPr lang="hi-IN" sz="2800" dirty="0" smtClean="0"/>
              <a:t>वर्कशॉप हा </a:t>
            </a:r>
            <a:r>
              <a:rPr lang="en-IN" sz="2800" dirty="0" smtClean="0"/>
              <a:t>…….</a:t>
            </a:r>
            <a:r>
              <a:rPr lang="hi-IN" sz="2800" dirty="0" smtClean="0"/>
              <a:t> </a:t>
            </a:r>
            <a:r>
              <a:rPr lang="hi-IN" sz="2800" dirty="0"/>
              <a:t>मुलांसाठी </a:t>
            </a:r>
            <a:r>
              <a:rPr lang="hi-IN" sz="2800" dirty="0" smtClean="0"/>
              <a:t>व्यवसायभिमुख </a:t>
            </a:r>
            <a:r>
              <a:rPr lang="hi-IN" sz="2800" dirty="0"/>
              <a:t>व देखरेखीखाली चालवला जाणारा एक </a:t>
            </a:r>
            <a:r>
              <a:rPr lang="hi-IN" sz="2800" dirty="0" smtClean="0"/>
              <a:t>पूनर्वसनाचा </a:t>
            </a:r>
            <a:r>
              <a:rPr lang="hi-IN" sz="2800" dirty="0"/>
              <a:t>प्रयत्न आहे. </a:t>
            </a:r>
            <a:br>
              <a:rPr lang="hi-IN" sz="2800" dirty="0"/>
            </a:b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0"/>
            <a:ext cx="8229600" cy="3124200"/>
          </a:xfrm>
        </p:spPr>
        <p:txBody>
          <a:bodyPr>
            <a:normAutofit/>
          </a:bodyPr>
          <a:lstStyle/>
          <a:p>
            <a:r>
              <a:rPr lang="hi-IN" sz="2800" b="1" dirty="0" smtClean="0"/>
              <a:t>मतिमंद</a:t>
            </a:r>
            <a:endParaRPr lang="en-IN" sz="2800" b="1" dirty="0" smtClean="0"/>
          </a:p>
          <a:p>
            <a:r>
              <a:rPr lang="hi-IN" sz="2800" dirty="0"/>
              <a:t>सर्वसामान्य   बुद्धीचे </a:t>
            </a:r>
          </a:p>
          <a:p>
            <a:r>
              <a:rPr lang="hi-IN" sz="2800" dirty="0" smtClean="0"/>
              <a:t>प्रज्ञावान  </a:t>
            </a:r>
            <a:endParaRPr lang="en-IN" sz="2800" dirty="0" smtClean="0"/>
          </a:p>
          <a:p>
            <a:r>
              <a:rPr lang="hi-IN" sz="2800" dirty="0" smtClean="0"/>
              <a:t>गतिमंद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13254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524000"/>
          </a:xfrm>
        </p:spPr>
        <p:txBody>
          <a:bodyPr>
            <a:normAutofit fontScale="90000"/>
          </a:bodyPr>
          <a:lstStyle/>
          <a:p>
            <a:pPr algn="just"/>
            <a:r>
              <a:rPr lang="hi-IN" sz="3600" dirty="0"/>
              <a:t>........मतिमंदता असणारी मुले स्वावलंबी बनू शकतात.  अशा मुलांच्या अभ्यासक्रमात व्यवहार कौशल्य शिकवण्यावर भर </a:t>
            </a:r>
            <a:r>
              <a:rPr lang="hi-IN" sz="3600" dirty="0" smtClean="0"/>
              <a:t>असावा</a:t>
            </a:r>
            <a:r>
              <a:rPr lang="en-IN" sz="3600" dirty="0" smtClean="0"/>
              <a:t>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i-IN" sz="2800" dirty="0" smtClean="0"/>
              <a:t> </a:t>
            </a:r>
            <a:endParaRPr lang="hi-IN" sz="2800" dirty="0"/>
          </a:p>
          <a:p>
            <a:r>
              <a:rPr lang="hi-IN" sz="2800" dirty="0"/>
              <a:t>१.	तीव्र</a:t>
            </a:r>
          </a:p>
          <a:p>
            <a:r>
              <a:rPr lang="hi-IN" sz="2800" dirty="0"/>
              <a:t>२.	मध्यम </a:t>
            </a:r>
          </a:p>
          <a:p>
            <a:r>
              <a:rPr lang="hi-IN" sz="2800" dirty="0"/>
              <a:t>३.	</a:t>
            </a:r>
            <a:r>
              <a:rPr lang="hi-IN" sz="2800" b="1" dirty="0"/>
              <a:t>सौम्य </a:t>
            </a:r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66500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295400"/>
          </a:xfrm>
        </p:spPr>
        <p:txBody>
          <a:bodyPr>
            <a:normAutofit fontScale="90000"/>
          </a:bodyPr>
          <a:lstStyle/>
          <a:p>
            <a:pPr algn="l"/>
            <a:r>
              <a:rPr lang="en-IN" sz="3100" dirty="0" smtClean="0"/>
              <a:t/>
            </a:r>
            <a:br>
              <a:rPr lang="en-IN" sz="3100" dirty="0" smtClean="0"/>
            </a:br>
            <a:r>
              <a:rPr lang="en-IN" sz="3100" dirty="0" smtClean="0"/>
              <a:t/>
            </a:r>
            <a:br>
              <a:rPr lang="en-IN" sz="3100" dirty="0" smtClean="0"/>
            </a:br>
            <a:r>
              <a:rPr lang="hi-IN" sz="3100" dirty="0" smtClean="0"/>
              <a:t>सौम्य </a:t>
            </a:r>
            <a:r>
              <a:rPr lang="hi-IN" sz="3100" dirty="0"/>
              <a:t>मतिमंदता असणारी मुले स्वावलंबी बनू शकतात.  अशा मुलांच्या अभ्यासक्रमात....... शिकवण्यावर भर असावा </a:t>
            </a:r>
            <a:br>
              <a:rPr lang="hi-IN" sz="3100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09800"/>
            <a:ext cx="8229600" cy="3810000"/>
          </a:xfrm>
        </p:spPr>
        <p:txBody>
          <a:bodyPr>
            <a:normAutofit/>
          </a:bodyPr>
          <a:lstStyle/>
          <a:p>
            <a:r>
              <a:rPr lang="hi-IN" sz="2800" dirty="0" smtClean="0"/>
              <a:t>१.</a:t>
            </a:r>
            <a:r>
              <a:rPr lang="en-IN" sz="2800" dirty="0" smtClean="0"/>
              <a:t> </a:t>
            </a:r>
            <a:r>
              <a:rPr lang="hi-IN" sz="2800" b="1" dirty="0" smtClean="0"/>
              <a:t>व्यवहार </a:t>
            </a:r>
            <a:r>
              <a:rPr lang="hi-IN" sz="2800" b="1" dirty="0"/>
              <a:t>कौशल्य</a:t>
            </a:r>
          </a:p>
          <a:p>
            <a:r>
              <a:rPr lang="hi-IN" sz="2800" b="1" dirty="0" smtClean="0"/>
              <a:t>२.</a:t>
            </a:r>
            <a:r>
              <a:rPr lang="en-IN" sz="2800" b="1" dirty="0" smtClean="0"/>
              <a:t> </a:t>
            </a:r>
            <a:r>
              <a:rPr lang="hi-IN" sz="2800" b="1" dirty="0" smtClean="0"/>
              <a:t>अक्षर </a:t>
            </a:r>
            <a:r>
              <a:rPr lang="hi-IN" sz="2800" b="1" dirty="0"/>
              <a:t>ओळख </a:t>
            </a:r>
          </a:p>
          <a:p>
            <a:r>
              <a:rPr lang="hi-IN" sz="2800" b="1" dirty="0" smtClean="0"/>
              <a:t>३.</a:t>
            </a:r>
            <a:r>
              <a:rPr lang="en-IN" sz="2800" b="1" dirty="0" smtClean="0"/>
              <a:t> </a:t>
            </a:r>
            <a:r>
              <a:rPr lang="hi-IN" sz="2800" b="1" dirty="0" smtClean="0"/>
              <a:t>शरीर </a:t>
            </a:r>
            <a:r>
              <a:rPr lang="hi-IN" sz="2800" b="1" dirty="0"/>
              <a:t>स्वच्छता </a:t>
            </a:r>
            <a:endParaRPr lang="en-IN" sz="2800" b="1" dirty="0" smtClean="0"/>
          </a:p>
          <a:p>
            <a:r>
              <a:rPr lang="en-IN" sz="2800" b="1" dirty="0" smtClean="0"/>
              <a:t>4. </a:t>
            </a:r>
            <a:r>
              <a:rPr lang="hi-IN" sz="2800" b="1" dirty="0"/>
              <a:t>वरील सर्व </a:t>
            </a:r>
            <a:endParaRPr lang="hi-IN" sz="2800" b="1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57040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417638"/>
          </a:xfrm>
        </p:spPr>
        <p:txBody>
          <a:bodyPr>
            <a:noAutofit/>
          </a:bodyPr>
          <a:lstStyle/>
          <a:p>
            <a:r>
              <a:rPr lang="en-IN" sz="3200" dirty="0" smtClean="0"/>
              <a:t/>
            </a:r>
            <a:br>
              <a:rPr lang="en-IN" sz="3200" dirty="0" smtClean="0"/>
            </a:br>
            <a:r>
              <a:rPr lang="en-IN" sz="3200" dirty="0" smtClean="0"/>
              <a:t/>
            </a:r>
            <a:br>
              <a:rPr lang="en-IN" sz="3200" dirty="0" smtClean="0"/>
            </a:br>
            <a:r>
              <a:rPr lang="hi-IN" sz="3200" dirty="0" smtClean="0"/>
              <a:t>मतिमंद </a:t>
            </a:r>
            <a:r>
              <a:rPr lang="hi-IN" sz="3200" dirty="0"/>
              <a:t>मुलांसाठी जगातील पहिली शाळा कोठे सुरू झाली?</a:t>
            </a:r>
            <a:br>
              <a:rPr lang="hi-IN" sz="3200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8229600" cy="4525963"/>
          </a:xfrm>
        </p:spPr>
        <p:txBody>
          <a:bodyPr>
            <a:normAutofit/>
          </a:bodyPr>
          <a:lstStyle/>
          <a:p>
            <a:r>
              <a:rPr lang="hi-IN" sz="2800" dirty="0" smtClean="0"/>
              <a:t>१</a:t>
            </a:r>
            <a:r>
              <a:rPr lang="hi-IN" sz="2800" dirty="0"/>
              <a:t>.	</a:t>
            </a:r>
            <a:r>
              <a:rPr lang="hi-IN" sz="2800" b="1" dirty="0"/>
              <a:t>१८४७ साली अमेरिकेतील मेसाच्युसेट्स </a:t>
            </a:r>
          </a:p>
          <a:p>
            <a:r>
              <a:rPr lang="hi-IN" sz="2800" dirty="0"/>
              <a:t>२.	१९४१ साली भारतातील मुंबई </a:t>
            </a:r>
          </a:p>
          <a:p>
            <a:r>
              <a:rPr lang="hi-IN" sz="2800" dirty="0"/>
              <a:t>३.	१९६२ साली भारतातील वेल्लूर </a:t>
            </a:r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95542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r>
              <a:rPr lang="hi-IN" dirty="0"/>
              <a:t>मतिमंद मुलांच्या शिक्षण क्रमाचा विचार करताना पुढीलपैकी कोणत्या गोष्टीवर लक्ष केंद्रित करणे आवश्यक आहे? </a:t>
            </a:r>
            <a:endParaRPr lang="en-IN" dirty="0" smtClean="0"/>
          </a:p>
          <a:p>
            <a:r>
              <a:rPr lang="hi-IN" dirty="0" smtClean="0"/>
              <a:t>अ</a:t>
            </a:r>
            <a:r>
              <a:rPr lang="hi-IN" dirty="0"/>
              <a:t>. </a:t>
            </a:r>
            <a:r>
              <a:rPr lang="en-IN" dirty="0" smtClean="0"/>
              <a:t>   </a:t>
            </a:r>
            <a:r>
              <a:rPr lang="hi-IN" dirty="0" smtClean="0"/>
              <a:t>वैयक्तिक </a:t>
            </a:r>
            <a:r>
              <a:rPr lang="hi-IN" dirty="0"/>
              <a:t>क्षमतेनुसार शैक्षणिक कार्यक्रमाची निर्मिती </a:t>
            </a:r>
          </a:p>
          <a:p>
            <a:r>
              <a:rPr lang="hi-IN" dirty="0"/>
              <a:t>ब.	मतिमंदत्वाचे योग्य निदान </a:t>
            </a:r>
          </a:p>
          <a:p>
            <a:r>
              <a:rPr lang="hi-IN" dirty="0"/>
              <a:t>क.	शारीरिक आजार व दोष याबद्दलची माहिती </a:t>
            </a:r>
          </a:p>
          <a:p>
            <a:r>
              <a:rPr lang="hi-IN" dirty="0"/>
              <a:t>ड. </a:t>
            </a:r>
            <a:r>
              <a:rPr lang="en-IN" dirty="0" smtClean="0"/>
              <a:t>    </a:t>
            </a:r>
            <a:r>
              <a:rPr lang="hi-IN" dirty="0" smtClean="0"/>
              <a:t>समायोजन </a:t>
            </a:r>
            <a:r>
              <a:rPr lang="hi-IN" dirty="0"/>
              <a:t>क्षमता</a:t>
            </a:r>
          </a:p>
          <a:p>
            <a:endParaRPr lang="hi-IN" dirty="0"/>
          </a:p>
          <a:p>
            <a:r>
              <a:rPr lang="hi-IN" sz="3000" dirty="0"/>
              <a:t>१.</a:t>
            </a:r>
            <a:r>
              <a:rPr lang="hi-IN" sz="3000" b="1" dirty="0"/>
              <a:t>	</a:t>
            </a:r>
            <a:r>
              <a:rPr lang="hi-IN" sz="3000" dirty="0"/>
              <a:t>फक्त अ पर्याय </a:t>
            </a:r>
          </a:p>
          <a:p>
            <a:r>
              <a:rPr lang="hi-IN" sz="3000" dirty="0"/>
              <a:t>२.	अ व ब पर्याय</a:t>
            </a:r>
          </a:p>
          <a:p>
            <a:r>
              <a:rPr lang="hi-IN" sz="3000" dirty="0"/>
              <a:t>३.	अ, ब व क पर्याय</a:t>
            </a:r>
          </a:p>
          <a:p>
            <a:r>
              <a:rPr lang="hi-IN" sz="3000" dirty="0"/>
              <a:t>४.	</a:t>
            </a:r>
            <a:r>
              <a:rPr lang="hi-IN" sz="3000" b="1" dirty="0"/>
              <a:t>वरील सर्व पर्याय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437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341438"/>
          </a:xfrm>
        </p:spPr>
        <p:txBody>
          <a:bodyPr>
            <a:noAutofit/>
          </a:bodyPr>
          <a:lstStyle/>
          <a:p>
            <a:r>
              <a:rPr lang="en-IN" sz="3200" dirty="0" smtClean="0"/>
              <a:t/>
            </a:r>
            <a:br>
              <a:rPr lang="en-IN" sz="3200" dirty="0" smtClean="0"/>
            </a:br>
            <a:r>
              <a:rPr lang="en-IN" sz="3200" dirty="0"/>
              <a:t/>
            </a:r>
            <a:br>
              <a:rPr lang="en-IN" sz="3200" dirty="0"/>
            </a:br>
            <a:r>
              <a:rPr lang="en-IN" sz="3200" dirty="0" smtClean="0"/>
              <a:t/>
            </a:r>
            <a:br>
              <a:rPr lang="en-IN" sz="3200" dirty="0" smtClean="0"/>
            </a:br>
            <a:r>
              <a:rPr lang="hi-IN" sz="3200" dirty="0" smtClean="0"/>
              <a:t>मेंदू </a:t>
            </a:r>
            <a:r>
              <a:rPr lang="hi-IN" sz="3200" dirty="0"/>
              <a:t>रचनेतील बिघाडामुळे......  अक्षमता निर्माण होऊ शकते .</a:t>
            </a:r>
            <a:br>
              <a:rPr lang="hi-IN" sz="3200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09800"/>
            <a:ext cx="8229600" cy="3581400"/>
          </a:xfrm>
        </p:spPr>
        <p:txBody>
          <a:bodyPr>
            <a:normAutofit/>
          </a:bodyPr>
          <a:lstStyle/>
          <a:p>
            <a:r>
              <a:rPr lang="hi-IN" sz="2800" dirty="0" smtClean="0"/>
              <a:t>१</a:t>
            </a:r>
            <a:r>
              <a:rPr lang="hi-IN" sz="2800" dirty="0"/>
              <a:t>.	</a:t>
            </a:r>
            <a:r>
              <a:rPr lang="hi-IN" sz="2800" b="1" dirty="0"/>
              <a:t>अध्ययन </a:t>
            </a:r>
          </a:p>
          <a:p>
            <a:r>
              <a:rPr lang="hi-IN" sz="2800" dirty="0"/>
              <a:t>२.	बौद्धिक </a:t>
            </a:r>
          </a:p>
          <a:p>
            <a:r>
              <a:rPr lang="hi-IN" sz="2800" dirty="0"/>
              <a:t>३.	शारीरिक </a:t>
            </a:r>
          </a:p>
          <a:p>
            <a:r>
              <a:rPr lang="hi-IN" sz="2800" dirty="0"/>
              <a:t>४.	मानसिक </a:t>
            </a:r>
          </a:p>
          <a:p>
            <a:endParaRPr lang="hi-IN" sz="2800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402027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i-IN" sz="3600" dirty="0"/>
              <a:t>अध्ययन अक्षमता पुढील </a:t>
            </a:r>
            <a:r>
              <a:rPr lang="hi-IN" sz="3600" dirty="0" smtClean="0"/>
              <a:t>कारणामुळे </a:t>
            </a:r>
            <a:r>
              <a:rPr lang="hi-IN" sz="3600" dirty="0"/>
              <a:t>होऊ शकते </a:t>
            </a:r>
            <a:r>
              <a:rPr lang="en-IN" sz="3600" dirty="0" smtClean="0"/>
              <a:t>….</a:t>
            </a:r>
            <a:r>
              <a:rPr lang="hi-IN" sz="3600" dirty="0"/>
              <a:t/>
            </a:r>
            <a:br>
              <a:rPr lang="hi-IN" sz="3600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i-IN" sz="2800" dirty="0" smtClean="0"/>
              <a:t>१</a:t>
            </a:r>
            <a:r>
              <a:rPr lang="hi-IN" sz="2800" dirty="0"/>
              <a:t>.	</a:t>
            </a:r>
            <a:r>
              <a:rPr lang="hi-IN" sz="2800" b="1" dirty="0"/>
              <a:t>चेतापेशी विशिष्ट ठिकाणी स्थिर न झाल्यामु</a:t>
            </a:r>
            <a:r>
              <a:rPr lang="hi-IN" sz="2800" dirty="0"/>
              <a:t>ळे </a:t>
            </a:r>
          </a:p>
          <a:p>
            <a:r>
              <a:rPr lang="hi-IN" sz="2800" dirty="0"/>
              <a:t>२.	मातेची प्रसूती वेळेपूर्वी झाल्यामुळे </a:t>
            </a:r>
          </a:p>
          <a:p>
            <a:r>
              <a:rPr lang="hi-IN" sz="2800" dirty="0"/>
              <a:t>३.	योग्य शैक्षणिक वातावरण न मिळाल्यामुळे  </a:t>
            </a:r>
          </a:p>
          <a:p>
            <a:r>
              <a:rPr lang="hi-IN" sz="2800" dirty="0"/>
              <a:t>४.	मेंदूची वाढ पुरेशी न झाल्यामुळे </a:t>
            </a:r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53901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en-IN" sz="3600" dirty="0" smtClean="0"/>
              <a:t/>
            </a:r>
            <a:br>
              <a:rPr lang="en-IN" sz="3600" dirty="0" smtClean="0"/>
            </a:br>
            <a:r>
              <a:rPr lang="en-IN" sz="3600" dirty="0" smtClean="0"/>
              <a:t/>
            </a:r>
            <a:br>
              <a:rPr lang="en-IN" sz="3600" dirty="0" smtClean="0"/>
            </a:br>
            <a:r>
              <a:rPr lang="en-IN" sz="3600" dirty="0" smtClean="0"/>
              <a:t/>
            </a:r>
            <a:br>
              <a:rPr lang="en-IN" sz="3600" dirty="0" smtClean="0"/>
            </a:br>
            <a:r>
              <a:rPr lang="en-IN" sz="3600" dirty="0" smtClean="0"/>
              <a:t>This </a:t>
            </a:r>
            <a:r>
              <a:rPr lang="en-IN" sz="3600" dirty="0"/>
              <a:t>is a cat. </a:t>
            </a:r>
            <a:r>
              <a:rPr lang="hi-IN" sz="3600" dirty="0"/>
              <a:t>हे वाक्य  प्रसाद पुढीलप्रकारे </a:t>
            </a:r>
            <a:r>
              <a:rPr lang="hi-IN" sz="3600" dirty="0" smtClean="0"/>
              <a:t>लिहीतो</a:t>
            </a:r>
            <a:r>
              <a:rPr lang="en-IN" sz="3600" dirty="0" smtClean="0"/>
              <a:t>,</a:t>
            </a:r>
            <a:r>
              <a:rPr lang="hi-IN" sz="3600" dirty="0" smtClean="0"/>
              <a:t> </a:t>
            </a:r>
            <a:r>
              <a:rPr lang="en-IN" sz="3600" dirty="0" err="1" smtClean="0"/>
              <a:t>thisisacat</a:t>
            </a:r>
            <a:r>
              <a:rPr lang="en-IN" sz="3600" dirty="0" smtClean="0"/>
              <a:t> </a:t>
            </a:r>
            <a:r>
              <a:rPr lang="en-IN" sz="3600" dirty="0" smtClean="0"/>
              <a:t> </a:t>
            </a:r>
            <a:r>
              <a:rPr lang="hi-IN" sz="3600" dirty="0" smtClean="0"/>
              <a:t>प्रसाद </a:t>
            </a:r>
            <a:r>
              <a:rPr lang="hi-IN" sz="3600" dirty="0"/>
              <a:t>मध्ये कोणती अक्षमता आहे? </a:t>
            </a:r>
            <a:br>
              <a:rPr lang="hi-IN" sz="3600" dirty="0"/>
            </a:br>
            <a:r>
              <a:rPr lang="en-IN" sz="3600" dirty="0"/>
              <a:t/>
            </a:r>
            <a:br>
              <a:rPr lang="en-IN" sz="3600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2971800"/>
          </a:xfrm>
        </p:spPr>
        <p:txBody>
          <a:bodyPr>
            <a:normAutofit/>
          </a:bodyPr>
          <a:lstStyle/>
          <a:p>
            <a:r>
              <a:rPr lang="hi-IN" sz="2800" dirty="0" smtClean="0"/>
              <a:t>१</a:t>
            </a:r>
            <a:r>
              <a:rPr lang="hi-IN" sz="2800" dirty="0"/>
              <a:t>.	</a:t>
            </a:r>
            <a:r>
              <a:rPr lang="hi-IN" sz="2800" dirty="0" smtClean="0"/>
              <a:t>वाचन</a:t>
            </a:r>
            <a:r>
              <a:rPr lang="en-IN" sz="2800" dirty="0" smtClean="0"/>
              <a:t> (Dyslexia </a:t>
            </a:r>
            <a:r>
              <a:rPr lang="en-IN" sz="2800" dirty="0"/>
              <a:t>– Reading </a:t>
            </a:r>
            <a:r>
              <a:rPr lang="en-IN" sz="2800" dirty="0" smtClean="0"/>
              <a:t>problem)</a:t>
            </a:r>
            <a:endParaRPr lang="en-IN" sz="2800" dirty="0"/>
          </a:p>
          <a:p>
            <a:r>
              <a:rPr lang="hi-IN" sz="2800" dirty="0" smtClean="0"/>
              <a:t>२</a:t>
            </a:r>
            <a:r>
              <a:rPr lang="hi-IN" sz="2800" dirty="0"/>
              <a:t>.	</a:t>
            </a:r>
            <a:r>
              <a:rPr lang="hi-IN" sz="2800" b="1" dirty="0"/>
              <a:t>लेखन </a:t>
            </a:r>
            <a:r>
              <a:rPr lang="en-IN" sz="2800" b="1" dirty="0" smtClean="0"/>
              <a:t>(</a:t>
            </a:r>
            <a:r>
              <a:rPr lang="en-IN" sz="2800" dirty="0" smtClean="0"/>
              <a:t>Dysgraphia- </a:t>
            </a:r>
            <a:r>
              <a:rPr lang="en-IN" sz="2800" dirty="0"/>
              <a:t>Writing problem </a:t>
            </a:r>
            <a:r>
              <a:rPr lang="en-IN" sz="2800" dirty="0" smtClean="0"/>
              <a:t>)</a:t>
            </a:r>
            <a:endParaRPr lang="en-IN" sz="2800" dirty="0"/>
          </a:p>
          <a:p>
            <a:r>
              <a:rPr lang="hi-IN" sz="2800" dirty="0" smtClean="0"/>
              <a:t>३</a:t>
            </a:r>
            <a:r>
              <a:rPr lang="hi-IN" sz="2800" dirty="0"/>
              <a:t>.	आकलन </a:t>
            </a:r>
          </a:p>
          <a:p>
            <a:r>
              <a:rPr lang="hi-IN" sz="2800" dirty="0"/>
              <a:t>४.	संप्रेषण</a:t>
            </a:r>
          </a:p>
          <a:p>
            <a:endParaRPr lang="hi-IN" sz="2800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94756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hi-IN" sz="3600" dirty="0"/>
              <a:t>सुमित २१ ही संख्या वाचताना </a:t>
            </a:r>
            <a:r>
              <a:rPr lang="hi-IN" sz="3600" dirty="0" smtClean="0"/>
              <a:t>१२ </a:t>
            </a:r>
            <a:r>
              <a:rPr lang="hi-IN" sz="3600" dirty="0"/>
              <a:t>अशी वाचतो. सुमित मध्ये कोणती अक्षमता आहे?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hi-IN" sz="2800" dirty="0"/>
          </a:p>
          <a:p>
            <a:r>
              <a:rPr lang="en-IN" sz="2800" dirty="0" smtClean="0"/>
              <a:t>1</a:t>
            </a:r>
            <a:r>
              <a:rPr lang="en-IN" sz="2800" b="1" dirty="0" smtClean="0"/>
              <a:t>. </a:t>
            </a:r>
            <a:r>
              <a:rPr lang="en-IN" sz="2800" b="1" dirty="0" err="1" smtClean="0"/>
              <a:t>वाचन</a:t>
            </a:r>
            <a:r>
              <a:rPr lang="en-IN" sz="2800" b="1" dirty="0" smtClean="0"/>
              <a:t> </a:t>
            </a:r>
            <a:r>
              <a:rPr lang="en-IN" sz="2800" dirty="0"/>
              <a:t>(Dyslexia – Reading problem)</a:t>
            </a:r>
          </a:p>
          <a:p>
            <a:r>
              <a:rPr lang="en-IN" sz="2800" dirty="0" smtClean="0"/>
              <a:t>२.लेखन </a:t>
            </a:r>
            <a:r>
              <a:rPr lang="en-IN" sz="2800" dirty="0"/>
              <a:t>(Dysgraphia- Writing problem )</a:t>
            </a:r>
          </a:p>
          <a:p>
            <a:r>
              <a:rPr lang="hi-IN" sz="2800" dirty="0" smtClean="0"/>
              <a:t>३</a:t>
            </a:r>
            <a:r>
              <a:rPr lang="hi-IN" sz="2800" dirty="0"/>
              <a:t>. </a:t>
            </a:r>
            <a:r>
              <a:rPr lang="en-IN" sz="2800" dirty="0" smtClean="0"/>
              <a:t>Dyscalculia </a:t>
            </a:r>
            <a:endParaRPr lang="hi-IN" sz="2800" dirty="0"/>
          </a:p>
          <a:p>
            <a:r>
              <a:rPr lang="hi-IN" sz="2800" dirty="0"/>
              <a:t>४.संप्रेषण</a:t>
            </a:r>
          </a:p>
        </p:txBody>
      </p:sp>
    </p:spTree>
    <p:extLst>
      <p:ext uri="{BB962C8B-B14F-4D97-AF65-F5344CB8AC3E}">
        <p14:creationId xmlns:p14="http://schemas.microsoft.com/office/powerpoint/2010/main" val="359700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i-IN" sz="3600" dirty="0"/>
              <a:t>दृष्टीसंवेदनातील दोषातून..... हा शैक्षणिक दोष निर्माण होतो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hi-IN" sz="2800" dirty="0"/>
          </a:p>
          <a:p>
            <a:r>
              <a:rPr lang="hi-IN" sz="2800" dirty="0"/>
              <a:t>१.	 </a:t>
            </a:r>
            <a:r>
              <a:rPr lang="hi-IN" sz="2800" b="1" dirty="0"/>
              <a:t>वाचन अक्षमता </a:t>
            </a:r>
          </a:p>
          <a:p>
            <a:r>
              <a:rPr lang="hi-IN" sz="2800" dirty="0"/>
              <a:t>२.	लेखन अक्षमता </a:t>
            </a:r>
          </a:p>
          <a:p>
            <a:r>
              <a:rPr lang="hi-IN" sz="2800" dirty="0"/>
              <a:t>३.	गणन अक्षमता </a:t>
            </a:r>
          </a:p>
          <a:p>
            <a:r>
              <a:rPr lang="hi-IN" sz="2800" dirty="0"/>
              <a:t>४.	आकलन अक्षमता </a:t>
            </a:r>
          </a:p>
          <a:p>
            <a:endParaRPr lang="hi-IN" sz="2800" dirty="0"/>
          </a:p>
          <a:p>
            <a:endParaRPr lang="hi-IN" sz="2800" dirty="0"/>
          </a:p>
          <a:p>
            <a:endParaRPr lang="hi-IN" sz="2800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64432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200" dirty="0" smtClean="0"/>
              <a:t>Creativity Development Techniques</a:t>
            </a:r>
            <a:endParaRPr lang="en-IN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Name of the Educationist 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Guilford </a:t>
            </a:r>
          </a:p>
          <a:p>
            <a:endParaRPr lang="en-IN" dirty="0"/>
          </a:p>
          <a:p>
            <a:r>
              <a:rPr lang="en-IN" dirty="0" smtClean="0"/>
              <a:t>Alex </a:t>
            </a:r>
            <a:r>
              <a:rPr lang="en-IN" dirty="0" err="1" smtClean="0"/>
              <a:t>Ausborn</a:t>
            </a:r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r>
              <a:rPr lang="en-IN" dirty="0" smtClean="0"/>
              <a:t>W.J.J. </a:t>
            </a:r>
            <a:r>
              <a:rPr lang="en-IN" dirty="0" err="1" smtClean="0"/>
              <a:t>Gorden</a:t>
            </a:r>
            <a:endParaRPr lang="en-IN" dirty="0" smtClean="0"/>
          </a:p>
          <a:p>
            <a:endParaRPr lang="en-IN" dirty="0" smtClean="0"/>
          </a:p>
          <a:p>
            <a:r>
              <a:rPr lang="en-IN" dirty="0" err="1" smtClean="0"/>
              <a:t>Edword</a:t>
            </a:r>
            <a:r>
              <a:rPr lang="en-IN" dirty="0" smtClean="0"/>
              <a:t> D Bono</a:t>
            </a:r>
          </a:p>
          <a:p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 smtClean="0"/>
              <a:t>Technique suggested for Development of Creativity</a:t>
            </a:r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Questions </a:t>
            </a:r>
            <a:r>
              <a:rPr lang="en-IN" dirty="0"/>
              <a:t> </a:t>
            </a:r>
            <a:r>
              <a:rPr lang="en-IN" dirty="0" smtClean="0"/>
              <a:t>should be asked for lateral thinking</a:t>
            </a:r>
          </a:p>
          <a:p>
            <a:r>
              <a:rPr lang="en-IN" dirty="0" smtClean="0"/>
              <a:t>Brainstorming, check list, Enquiry Technique</a:t>
            </a:r>
          </a:p>
          <a:p>
            <a:endParaRPr lang="en-IN" dirty="0" smtClean="0"/>
          </a:p>
          <a:p>
            <a:r>
              <a:rPr lang="en-IN" dirty="0" err="1" smtClean="0"/>
              <a:t>Synectics</a:t>
            </a:r>
            <a:r>
              <a:rPr lang="en-IN" dirty="0" smtClean="0"/>
              <a:t> </a:t>
            </a:r>
          </a:p>
          <a:p>
            <a:pPr marL="0" indent="0">
              <a:buNone/>
            </a:pPr>
            <a:endParaRPr lang="en-IN" dirty="0" smtClean="0"/>
          </a:p>
          <a:p>
            <a:r>
              <a:rPr lang="en-IN" dirty="0" smtClean="0"/>
              <a:t>Possible outcomes (</a:t>
            </a:r>
            <a:r>
              <a:rPr lang="en-IN" dirty="0" err="1" smtClean="0"/>
              <a:t>paryayancha</a:t>
            </a:r>
            <a:r>
              <a:rPr lang="en-IN" dirty="0" smtClean="0"/>
              <a:t> </a:t>
            </a:r>
            <a:r>
              <a:rPr lang="en-IN" dirty="0" err="1" smtClean="0"/>
              <a:t>shodh</a:t>
            </a:r>
            <a:r>
              <a:rPr lang="en-IN" dirty="0" smtClean="0"/>
              <a:t>)</a:t>
            </a:r>
            <a:endParaRPr lang="en-IN" dirty="0"/>
          </a:p>
        </p:txBody>
      </p:sp>
      <p:sp>
        <p:nvSpPr>
          <p:cNvPr id="7" name="Right Arrow 6"/>
          <p:cNvSpPr/>
          <p:nvPr/>
        </p:nvSpPr>
        <p:spPr>
          <a:xfrm>
            <a:off x="2971800" y="2362200"/>
            <a:ext cx="15240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ight Arrow 7"/>
          <p:cNvSpPr/>
          <p:nvPr/>
        </p:nvSpPr>
        <p:spPr>
          <a:xfrm>
            <a:off x="2971800" y="3276600"/>
            <a:ext cx="15240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ight Arrow 8"/>
          <p:cNvSpPr/>
          <p:nvPr/>
        </p:nvSpPr>
        <p:spPr>
          <a:xfrm>
            <a:off x="2971800" y="4495800"/>
            <a:ext cx="16764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ight Arrow 9"/>
          <p:cNvSpPr/>
          <p:nvPr/>
        </p:nvSpPr>
        <p:spPr>
          <a:xfrm>
            <a:off x="2995411" y="5562600"/>
            <a:ext cx="16764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549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371600"/>
          </a:xfrm>
        </p:spPr>
        <p:txBody>
          <a:bodyPr>
            <a:noAutofit/>
          </a:bodyPr>
          <a:lstStyle/>
          <a:p>
            <a:pPr algn="l"/>
            <a:r>
              <a:rPr lang="en-IN" sz="2800" dirty="0" smtClean="0"/>
              <a:t/>
            </a:r>
            <a:br>
              <a:rPr lang="en-IN" sz="2800" dirty="0" smtClean="0"/>
            </a:br>
            <a:r>
              <a:rPr lang="hi-IN" sz="2800" dirty="0" smtClean="0"/>
              <a:t>सर्जनशीलता </a:t>
            </a:r>
            <a:r>
              <a:rPr lang="hi-IN" sz="2800" dirty="0"/>
              <a:t>विकसित होण्यासाठी बहुदिश विचार करण्यास  लावणारे तंत्र .......यांनी शोधून काढले आहे.  </a:t>
            </a:r>
            <a:br>
              <a:rPr lang="hi-IN" sz="2800" dirty="0"/>
            </a:b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33600"/>
            <a:ext cx="8229600" cy="4525963"/>
          </a:xfrm>
        </p:spPr>
        <p:txBody>
          <a:bodyPr>
            <a:normAutofit/>
          </a:bodyPr>
          <a:lstStyle/>
          <a:p>
            <a:r>
              <a:rPr lang="hi-IN" sz="2400" dirty="0" smtClean="0"/>
              <a:t>१</a:t>
            </a:r>
            <a:r>
              <a:rPr lang="hi-IN" sz="2400" dirty="0"/>
              <a:t>. एलेक्स ऑस्बोर्न</a:t>
            </a:r>
          </a:p>
          <a:p>
            <a:r>
              <a:rPr lang="hi-IN" sz="2400" dirty="0"/>
              <a:t>२. </a:t>
            </a:r>
            <a:r>
              <a:rPr lang="hi-IN" sz="2400" b="1" dirty="0" smtClean="0"/>
              <a:t>गिल्फोर्द</a:t>
            </a:r>
            <a:r>
              <a:rPr lang="en-IN" sz="2400" b="1" dirty="0" smtClean="0"/>
              <a:t> (Guilford)</a:t>
            </a:r>
            <a:endParaRPr lang="hi-IN" sz="2400" b="1" dirty="0"/>
          </a:p>
          <a:p>
            <a:r>
              <a:rPr lang="hi-IN" sz="2400" dirty="0"/>
              <a:t>३. सक्सेना</a:t>
            </a:r>
          </a:p>
          <a:p>
            <a:r>
              <a:rPr lang="hi-IN" sz="2400" dirty="0"/>
              <a:t>4. मिनेसोटा</a:t>
            </a:r>
          </a:p>
          <a:p>
            <a:endParaRPr lang="hi-IN" sz="2400" dirty="0"/>
          </a:p>
          <a:p>
            <a:endParaRPr lang="hi-IN" sz="2400" dirty="0"/>
          </a:p>
          <a:p>
            <a:pPr marL="0" indent="0">
              <a:buNone/>
            </a:pPr>
            <a:endParaRPr lang="hi-IN" sz="2400" dirty="0"/>
          </a:p>
        </p:txBody>
      </p:sp>
    </p:spTree>
    <p:extLst>
      <p:ext uri="{BB962C8B-B14F-4D97-AF65-F5344CB8AC3E}">
        <p14:creationId xmlns:p14="http://schemas.microsoft.com/office/powerpoint/2010/main" val="327259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417638"/>
          </a:xfrm>
        </p:spPr>
        <p:txBody>
          <a:bodyPr>
            <a:normAutofit fontScale="90000"/>
          </a:bodyPr>
          <a:lstStyle/>
          <a:p>
            <a:pPr algn="l"/>
            <a:r>
              <a:rPr lang="en-IN" sz="3600" dirty="0" smtClean="0"/>
              <a:t/>
            </a:r>
            <a:br>
              <a:rPr lang="en-IN" sz="3600" dirty="0" smtClean="0"/>
            </a:br>
            <a:r>
              <a:rPr lang="hi-IN" sz="3600" dirty="0" smtClean="0"/>
              <a:t>एलेक्स </a:t>
            </a:r>
            <a:r>
              <a:rPr lang="hi-IN" sz="3600" dirty="0"/>
              <a:t>ऑस्बोर्न यांनी सर्जनशीलता विकसित होण्यासाठी ....तंत्र सुचवले आहे.  </a:t>
            </a:r>
            <a:br>
              <a:rPr lang="hi-IN" sz="3600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438400"/>
            <a:ext cx="8229600" cy="3200400"/>
          </a:xfrm>
        </p:spPr>
        <p:txBody>
          <a:bodyPr>
            <a:normAutofit/>
          </a:bodyPr>
          <a:lstStyle/>
          <a:p>
            <a:r>
              <a:rPr lang="hi-IN" sz="2800" dirty="0" smtClean="0"/>
              <a:t>१</a:t>
            </a:r>
            <a:r>
              <a:rPr lang="hi-IN" sz="2800" dirty="0"/>
              <a:t>. बुद्धिमंथन</a:t>
            </a:r>
          </a:p>
          <a:p>
            <a:r>
              <a:rPr lang="hi-IN" sz="2800" dirty="0"/>
              <a:t>२. प्रश्न विचारणे</a:t>
            </a:r>
          </a:p>
          <a:p>
            <a:r>
              <a:rPr lang="hi-IN" sz="2800" dirty="0"/>
              <a:t>३. </a:t>
            </a:r>
            <a:r>
              <a:rPr lang="hi-IN" sz="2800" b="1" dirty="0"/>
              <a:t>पडताळा सूचीचा वापर</a:t>
            </a:r>
          </a:p>
          <a:p>
            <a:r>
              <a:rPr lang="hi-IN" sz="2800" dirty="0"/>
              <a:t>4. प्रश्नांची यादी </a:t>
            </a:r>
          </a:p>
          <a:p>
            <a:endParaRPr lang="hi-IN" sz="2800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6095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447800"/>
          </a:xfrm>
        </p:spPr>
        <p:txBody>
          <a:bodyPr>
            <a:noAutofit/>
          </a:bodyPr>
          <a:lstStyle/>
          <a:p>
            <a:pPr algn="l"/>
            <a:r>
              <a:rPr lang="en-IN" sz="2800" dirty="0" smtClean="0"/>
              <a:t/>
            </a:r>
            <a:br>
              <a:rPr lang="en-IN" sz="2800" dirty="0" smtClean="0"/>
            </a:br>
            <a:r>
              <a:rPr lang="hi-IN" sz="2800" dirty="0" smtClean="0"/>
              <a:t>सर्जनशीलता </a:t>
            </a:r>
            <a:r>
              <a:rPr lang="hi-IN" sz="2800" dirty="0"/>
              <a:t>विकसित होण्यासाठी पडताळा सुची या तंत्राचा .....यांनी प्रत्यक्ष वापर केला.</a:t>
            </a:r>
            <a:br>
              <a:rPr lang="hi-IN" sz="2800" dirty="0"/>
            </a:b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>
            <a:normAutofit/>
          </a:bodyPr>
          <a:lstStyle/>
          <a:p>
            <a:r>
              <a:rPr lang="hi-IN" sz="2400" dirty="0" smtClean="0"/>
              <a:t>१</a:t>
            </a:r>
            <a:r>
              <a:rPr lang="hi-IN" sz="2400" dirty="0"/>
              <a:t>. </a:t>
            </a:r>
            <a:r>
              <a:rPr lang="hi-IN" sz="2400" b="1" dirty="0"/>
              <a:t>एलेक्स ऑस्बोर्न </a:t>
            </a:r>
          </a:p>
          <a:p>
            <a:r>
              <a:rPr lang="hi-IN" sz="2400" dirty="0"/>
              <a:t>२. गिल्फोर्द</a:t>
            </a:r>
          </a:p>
          <a:p>
            <a:r>
              <a:rPr lang="hi-IN" sz="2400" dirty="0"/>
              <a:t>३. सक्सेना</a:t>
            </a:r>
          </a:p>
          <a:p>
            <a:r>
              <a:rPr lang="hi-IN" sz="2400" dirty="0"/>
              <a:t>4. मिनेसोटा</a:t>
            </a:r>
          </a:p>
          <a:p>
            <a:endParaRPr lang="hi-IN" sz="2400" dirty="0"/>
          </a:p>
        </p:txBody>
      </p:sp>
    </p:spTree>
    <p:extLst>
      <p:ext uri="{BB962C8B-B14F-4D97-AF65-F5344CB8AC3E}">
        <p14:creationId xmlns:p14="http://schemas.microsoft.com/office/powerpoint/2010/main" val="148098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295400"/>
          </a:xfrm>
        </p:spPr>
        <p:txBody>
          <a:bodyPr>
            <a:noAutofit/>
          </a:bodyPr>
          <a:lstStyle/>
          <a:p>
            <a:pPr algn="l"/>
            <a:r>
              <a:rPr lang="en-IN" sz="2800" dirty="0" smtClean="0"/>
              <a:t/>
            </a:r>
            <a:br>
              <a:rPr lang="en-IN" sz="2800" dirty="0" smtClean="0"/>
            </a:br>
            <a:r>
              <a:rPr lang="hi-IN" sz="2800" dirty="0" smtClean="0"/>
              <a:t>सर्जनशीलता </a:t>
            </a:r>
            <a:r>
              <a:rPr lang="hi-IN" sz="2800" dirty="0"/>
              <a:t>विकसित होण्यासाठी विल्यम गोर्डन यांनी कोणते तंत्र वापरले?</a:t>
            </a:r>
            <a:br>
              <a:rPr lang="hi-IN" sz="2800" dirty="0"/>
            </a:b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3581400"/>
          </a:xfrm>
        </p:spPr>
        <p:txBody>
          <a:bodyPr>
            <a:normAutofit/>
          </a:bodyPr>
          <a:lstStyle/>
          <a:p>
            <a:r>
              <a:rPr lang="hi-IN" sz="2400" dirty="0" smtClean="0"/>
              <a:t>१</a:t>
            </a:r>
            <a:r>
              <a:rPr lang="hi-IN" sz="2400" dirty="0"/>
              <a:t>. बुद्धिमंथन</a:t>
            </a:r>
          </a:p>
          <a:p>
            <a:r>
              <a:rPr lang="hi-IN" sz="2400" dirty="0"/>
              <a:t>२. प्रश्न विचारणे</a:t>
            </a:r>
          </a:p>
          <a:p>
            <a:r>
              <a:rPr lang="hi-IN" sz="2400" dirty="0"/>
              <a:t>३. पडताळा सूचीचा </a:t>
            </a:r>
            <a:r>
              <a:rPr lang="hi-IN" sz="2400" dirty="0" smtClean="0"/>
              <a:t>वापर</a:t>
            </a:r>
            <a:endParaRPr lang="en-IN" sz="2400" dirty="0" smtClean="0"/>
          </a:p>
          <a:p>
            <a:r>
              <a:rPr lang="en-IN" sz="2400" dirty="0" smtClean="0"/>
              <a:t>4</a:t>
            </a:r>
            <a:r>
              <a:rPr lang="en-IN" sz="2400" b="1" dirty="0" smtClean="0"/>
              <a:t>. </a:t>
            </a:r>
            <a:r>
              <a:rPr lang="hi-IN" sz="2400" b="1" dirty="0" smtClean="0"/>
              <a:t>भिन्नान्वयन </a:t>
            </a:r>
            <a:r>
              <a:rPr lang="hi-IN" sz="2400" b="1" dirty="0"/>
              <a:t>(सिनेक्टीस)</a:t>
            </a:r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53931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i-IN" sz="3600" dirty="0"/>
              <a:t>भिन्नान्वयन ( सिनेक्टीस ) म्हणजे काय?</a:t>
            </a:r>
            <a:br>
              <a:rPr lang="hi-IN" sz="3600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i-IN" sz="2800" dirty="0" smtClean="0"/>
              <a:t>१</a:t>
            </a:r>
            <a:r>
              <a:rPr lang="hi-IN" sz="2800" dirty="0"/>
              <a:t>. </a:t>
            </a:r>
            <a:r>
              <a:rPr lang="hi-IN" sz="2800" b="1" dirty="0"/>
              <a:t>दोन भिन्न व एकमेकांशी पूर्णपणे असंबंधित अशा घटकांचे एकत्रीकरण</a:t>
            </a:r>
          </a:p>
          <a:p>
            <a:r>
              <a:rPr lang="hi-IN" sz="2800" dirty="0"/>
              <a:t>२. दोन समान  व एकमेकांशी पूर्णपणे संबंधित अशा घटकांचे एकत्रीकरण</a:t>
            </a:r>
          </a:p>
          <a:p>
            <a:r>
              <a:rPr lang="hi-IN" sz="2800" dirty="0"/>
              <a:t>३. दोन भिन्न व काही प्रमाणात </a:t>
            </a:r>
            <a:r>
              <a:rPr lang="en-IN" sz="2800" dirty="0" smtClean="0"/>
              <a:t> </a:t>
            </a:r>
            <a:r>
              <a:rPr lang="hi-IN" sz="2800" dirty="0" smtClean="0"/>
              <a:t>एकमेकांशी </a:t>
            </a:r>
            <a:r>
              <a:rPr lang="hi-IN" sz="2800" dirty="0"/>
              <a:t>संबंधित अशा घटकांचे एकत्रीकरण</a:t>
            </a:r>
          </a:p>
          <a:p>
            <a:r>
              <a:rPr lang="hi-IN" sz="2800" dirty="0" smtClean="0"/>
              <a:t> </a:t>
            </a:r>
            <a:endParaRPr lang="hi-IN" sz="2800" dirty="0"/>
          </a:p>
          <a:p>
            <a:endParaRPr lang="hi-IN" sz="2800" dirty="0"/>
          </a:p>
        </p:txBody>
      </p:sp>
    </p:spTree>
    <p:extLst>
      <p:ext uri="{BB962C8B-B14F-4D97-AF65-F5344CB8AC3E}">
        <p14:creationId xmlns:p14="http://schemas.microsoft.com/office/powerpoint/2010/main" val="88568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en-IN" sz="3600" dirty="0" smtClean="0"/>
              <a:t/>
            </a:r>
            <a:br>
              <a:rPr lang="en-IN" sz="3600" dirty="0" smtClean="0"/>
            </a:br>
            <a:r>
              <a:rPr lang="hi-IN" sz="3600" dirty="0" smtClean="0"/>
              <a:t>विद्यार्थ्यांची </a:t>
            </a:r>
            <a:r>
              <a:rPr lang="hi-IN" sz="3600" dirty="0"/>
              <a:t>सर्जनशीलता विकसित होण्यासाठी शिक्षकांनी पुढीलपैकी कोणती गोष्ट करावी?</a:t>
            </a:r>
            <a:br>
              <a:rPr lang="hi-IN" sz="3600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>
            <a:normAutofit/>
          </a:bodyPr>
          <a:lstStyle/>
          <a:p>
            <a:r>
              <a:rPr lang="hi-IN" sz="2800" dirty="0" smtClean="0"/>
              <a:t>१</a:t>
            </a:r>
            <a:r>
              <a:rPr lang="hi-IN" sz="2800" dirty="0"/>
              <a:t>. </a:t>
            </a:r>
            <a:r>
              <a:rPr lang="hi-IN" sz="2800" b="1" dirty="0"/>
              <a:t>विद्यार्थ्यांना प्रश्न विचारण्याचे स्वातंत्र्य द्यावे. </a:t>
            </a:r>
          </a:p>
          <a:p>
            <a:r>
              <a:rPr lang="hi-IN" sz="2800" dirty="0"/>
              <a:t>२. वर्गातील वातावरण बंदिस्त व  नियमबद्ध असावे.</a:t>
            </a:r>
          </a:p>
          <a:p>
            <a:r>
              <a:rPr lang="hi-IN" sz="2800" dirty="0"/>
              <a:t>३. विद्यार्थ्यांच्या  कल्पनांचा  अस्वीकार करावा.</a:t>
            </a:r>
          </a:p>
          <a:p>
            <a:r>
              <a:rPr lang="hi-IN" sz="2800" dirty="0"/>
              <a:t>४. विद्यार्थ्यांना कल्पना सुचत असतील तेव्हा त्यांचे मूल्यमापन करावे. </a:t>
            </a:r>
          </a:p>
          <a:p>
            <a:endParaRPr lang="hi-IN" sz="2800" dirty="0"/>
          </a:p>
          <a:p>
            <a:endParaRPr lang="hi-IN" sz="2800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21428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417638"/>
          </a:xfrm>
        </p:spPr>
        <p:txBody>
          <a:bodyPr>
            <a:normAutofit fontScale="90000"/>
          </a:bodyPr>
          <a:lstStyle/>
          <a:p>
            <a:pPr algn="l"/>
            <a:r>
              <a:rPr lang="en-IN" sz="3600" dirty="0" smtClean="0"/>
              <a:t/>
            </a:r>
            <a:br>
              <a:rPr lang="en-IN" sz="3600" dirty="0" smtClean="0"/>
            </a:br>
            <a:r>
              <a:rPr lang="hi-IN" sz="3600" dirty="0" smtClean="0"/>
              <a:t>पुढीलपैकी </a:t>
            </a:r>
            <a:r>
              <a:rPr lang="hi-IN" sz="3600" dirty="0"/>
              <a:t>कोणती समस्या स्त्री शिक्षणाशी संबंधित नाही.</a:t>
            </a:r>
            <a:br>
              <a:rPr lang="hi-IN" sz="3600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057400"/>
            <a:ext cx="8229600" cy="4525963"/>
          </a:xfrm>
        </p:spPr>
        <p:txBody>
          <a:bodyPr>
            <a:normAutofit/>
          </a:bodyPr>
          <a:lstStyle/>
          <a:p>
            <a:r>
              <a:rPr lang="hi-IN" sz="2800" dirty="0" smtClean="0"/>
              <a:t>१</a:t>
            </a:r>
            <a:r>
              <a:rPr lang="hi-IN" sz="2800" dirty="0"/>
              <a:t>. समाजाची सनातन प्रवृत्ती</a:t>
            </a:r>
          </a:p>
          <a:p>
            <a:r>
              <a:rPr lang="hi-IN" sz="2800" dirty="0"/>
              <a:t>२. शाला व इतर सोयींचा अभाव </a:t>
            </a:r>
          </a:p>
          <a:p>
            <a:r>
              <a:rPr lang="hi-IN" sz="2800" dirty="0"/>
              <a:t>३. स्त्री शिक्षकांचा अभाव </a:t>
            </a:r>
          </a:p>
          <a:p>
            <a:r>
              <a:rPr lang="hi-IN" sz="2800" dirty="0"/>
              <a:t>4</a:t>
            </a:r>
            <a:r>
              <a:rPr lang="hi-IN" sz="2800" b="1" dirty="0"/>
              <a:t>. स्त्रिया स्वावलंबी व आत्मनिर्भर नसणे. </a:t>
            </a:r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26155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Some questions from question paper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Right Arrow 3"/>
          <p:cNvSpPr/>
          <p:nvPr/>
        </p:nvSpPr>
        <p:spPr>
          <a:xfrm>
            <a:off x="1600200" y="22098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ight Arrow 4"/>
          <p:cNvSpPr/>
          <p:nvPr/>
        </p:nvSpPr>
        <p:spPr>
          <a:xfrm>
            <a:off x="3505200" y="269443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ight Arrow 5"/>
          <p:cNvSpPr/>
          <p:nvPr/>
        </p:nvSpPr>
        <p:spPr>
          <a:xfrm>
            <a:off x="5410200" y="32766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543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492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661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595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998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922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33575" y="-22860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204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73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338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68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mtClean="0"/>
              <a:t>Thank you…..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2117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211</TotalTime>
  <Words>525</Words>
  <Application>Microsoft Office PowerPoint</Application>
  <PresentationFormat>On-screen Show (4:3)</PresentationFormat>
  <Paragraphs>201</Paragraphs>
  <Slides>46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Clarity</vt:lpstr>
      <vt:lpstr>Inclusive Education</vt:lpstr>
      <vt:lpstr>Some Points to Remember</vt:lpstr>
      <vt:lpstr>....... शाळेत प्रवेश घेण्यापूर्वी विद्यार्थ्याला वैद्यकीय तपासणी करून प्रमाणपत्र घ्यावे लागते</vt:lpstr>
      <vt:lpstr>  विशेष शाळेतील विद्यार्थी विशेष विद्यार्थ्यांसाठीच्या सवलतीसह...... फॉर्म भरून माध्यमिक शालांत परीक्षेला बसतात.  </vt:lpstr>
      <vt:lpstr>एकात्मिक शिक्षण विकास प्रकल्प ( Project for Integrated Education Development) प्रथम कोणाच्या मदतीने सुरू केला गेला?</vt:lpstr>
      <vt:lpstr>  भारतामध्ये मानव संसाधन मंत्रालयाने एकात्मिक शिक्षण योजनेस कधी सुरूवात केली ? </vt:lpstr>
      <vt:lpstr>IEDC चे विस्तारीत रूप ओळखा?</vt:lpstr>
      <vt:lpstr> एकात्मिक शिक्षण योजनेचा हेतू कोणता होता? </vt:lpstr>
      <vt:lpstr>  समावेशक शिक्षणाची तात्विक भूमिका कोणती? (Philosophical Belief) </vt:lpstr>
      <vt:lpstr>समावेशक शिक्षण....... खात्याची जबाबदारी आहे.</vt:lpstr>
      <vt:lpstr>समावेशक शिक्षणाची व्याप्ती......संबंधित आहे. अ. सर्व प्रकारच्या बुद्धिमत्ता असणारी बालके आ. कोणत्याही धर्माची बालके  इ. कोणत्याही जाती जमातीची बालके  ई. कोणतीही अक्षमता अथवा अपंगत्व असणारी बालके </vt:lpstr>
      <vt:lpstr> PDA चे विस्तारीत रूप.....  </vt:lpstr>
      <vt:lpstr> अक्षम व्यक्तींसाठीच्या कायद्याचे नाव काय? </vt:lpstr>
      <vt:lpstr> PDA हा कोणाशी संबंधित आहे? </vt:lpstr>
      <vt:lpstr>  ७० च्या खाली बुद्धिगुणांक असलेली मुलं.... या गटात मोडतात. </vt:lpstr>
      <vt:lpstr>  १३० पेक्षा जास्त बुद्धिगुणांक असलेली मुलं.... या गटात मोडतात. </vt:lpstr>
      <vt:lpstr> .........हा मतिमंद मुलांसाठी व्यवसाय भिमुख व देखरेखीखाली चालवला जाणारा एक पुनर्वसनाचा प्रयत्न आहे.  </vt:lpstr>
      <vt:lpstr>  शेल्टर्ड वर्कशॉप हा ……. मुलांसाठी व्यवसायभिमुख व देखरेखीखाली चालवला जाणारा एक पूनर्वसनाचा प्रयत्न आहे.  </vt:lpstr>
      <vt:lpstr>........मतिमंदता असणारी मुले स्वावलंबी बनू शकतात.  अशा मुलांच्या अभ्यासक्रमात व्यवहार कौशल्य शिकवण्यावर भर असावा.</vt:lpstr>
      <vt:lpstr>  सौम्य मतिमंदता असणारी मुले स्वावलंबी बनू शकतात.  अशा मुलांच्या अभ्यासक्रमात....... शिकवण्यावर भर असावा  </vt:lpstr>
      <vt:lpstr>  मतिमंद मुलांसाठी जगातील पहिली शाळा कोठे सुरू झाली? </vt:lpstr>
      <vt:lpstr>PowerPoint Presentation</vt:lpstr>
      <vt:lpstr>   मेंदू रचनेतील बिघाडामुळे......  अक्षमता निर्माण होऊ शकते . </vt:lpstr>
      <vt:lpstr>अध्ययन अक्षमता पुढील कारणामुळे होऊ शकते …. </vt:lpstr>
      <vt:lpstr>   This is a cat. हे वाक्य  प्रसाद पुढीलप्रकारे लिहीतो, thisisacat  प्रसाद मध्ये कोणती अक्षमता आहे?   </vt:lpstr>
      <vt:lpstr>सुमित २१ ही संख्या वाचताना १२ अशी वाचतो. सुमित मध्ये कोणती अक्षमता आहे?</vt:lpstr>
      <vt:lpstr>दृष्टीसंवेदनातील दोषातून..... हा शैक्षणिक दोष निर्माण होतो</vt:lpstr>
      <vt:lpstr>Creativity Development Techniques</vt:lpstr>
      <vt:lpstr> सर्जनशीलता विकसित होण्यासाठी बहुदिश विचार करण्यास  लावणारे तंत्र .......यांनी शोधून काढले आहे.   </vt:lpstr>
      <vt:lpstr> एलेक्स ऑस्बोर्न यांनी सर्जनशीलता विकसित होण्यासाठी ....तंत्र सुचवले आहे.   </vt:lpstr>
      <vt:lpstr> सर्जनशीलता विकसित होण्यासाठी पडताळा सुची या तंत्राचा .....यांनी प्रत्यक्ष वापर केला. </vt:lpstr>
      <vt:lpstr> सर्जनशीलता विकसित होण्यासाठी विल्यम गोर्डन यांनी कोणते तंत्र वापरले? </vt:lpstr>
      <vt:lpstr>भिन्नान्वयन ( सिनेक्टीस ) म्हणजे काय? </vt:lpstr>
      <vt:lpstr> विद्यार्थ्यांची सर्जनशीलता विकसित होण्यासाठी शिक्षकांनी पुढीलपैकी कोणती गोष्ट करावी? </vt:lpstr>
      <vt:lpstr> पुढीलपैकी कोणती समस्या स्त्री शिक्षणाशी संबंधित नाही. </vt:lpstr>
      <vt:lpstr>Some questions from question paper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you…..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Inclusive Education</dc:title>
  <dc:creator>amruta shirode</dc:creator>
  <cp:lastModifiedBy>amruta</cp:lastModifiedBy>
  <cp:revision>39</cp:revision>
  <dcterms:created xsi:type="dcterms:W3CDTF">2006-08-16T00:00:00Z</dcterms:created>
  <dcterms:modified xsi:type="dcterms:W3CDTF">2021-09-20T16:48:40Z</dcterms:modified>
</cp:coreProperties>
</file>