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270" r:id="rId3"/>
    <p:sldId id="257" r:id="rId4"/>
    <p:sldId id="258" r:id="rId5"/>
    <p:sldId id="259" r:id="rId6"/>
    <p:sldId id="260" r:id="rId7"/>
    <p:sldId id="261" r:id="rId8"/>
    <p:sldId id="262" r:id="rId9"/>
    <p:sldId id="263" r:id="rId10"/>
    <p:sldId id="264" r:id="rId11"/>
    <p:sldId id="265" r:id="rId12"/>
    <p:sldId id="278" r:id="rId13"/>
    <p:sldId id="279" r:id="rId14"/>
    <p:sldId id="267" r:id="rId15"/>
    <p:sldId id="266" r:id="rId16"/>
    <p:sldId id="271" r:id="rId17"/>
    <p:sldId id="273" r:id="rId18"/>
    <p:sldId id="272" r:id="rId19"/>
    <p:sldId id="275" r:id="rId20"/>
    <p:sldId id="268" r:id="rId21"/>
    <p:sldId id="269" r:id="rId22"/>
    <p:sldId id="274" r:id="rId23"/>
    <p:sldId id="276" r:id="rId24"/>
    <p:sldId id="277" r:id="rId25"/>
    <p:sldId id="280" r:id="rId26"/>
    <p:sldId id="281" r:id="rId27"/>
    <p:sldId id="282" r:id="rId28"/>
    <p:sldId id="283" r:id="rId29"/>
    <p:sldId id="284" r:id="rId30"/>
    <p:sldId id="285" r:id="rId31"/>
    <p:sldId id="286" r:id="rId32"/>
    <p:sldId id="287" r:id="rId33"/>
    <p:sldId id="289" r:id="rId34"/>
    <p:sldId id="290" r:id="rId35"/>
    <p:sldId id="291" r:id="rId36"/>
    <p:sldId id="292" r:id="rId37"/>
    <p:sldId id="298" r:id="rId38"/>
    <p:sldId id="299" r:id="rId39"/>
    <p:sldId id="303" r:id="rId40"/>
    <p:sldId id="304" r:id="rId41"/>
    <p:sldId id="305" r:id="rId42"/>
    <p:sldId id="306" r:id="rId43"/>
    <p:sldId id="307" r:id="rId44"/>
    <p:sldId id="308" r:id="rId45"/>
    <p:sldId id="309" r:id="rId46"/>
    <p:sldId id="310" r:id="rId47"/>
    <p:sldId id="311" r:id="rId48"/>
    <p:sldId id="293" r:id="rId49"/>
    <p:sldId id="294"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5"/>
  </p:normalViewPr>
  <p:slideViewPr>
    <p:cSldViewPr>
      <p:cViewPr varScale="1">
        <p:scale>
          <a:sx n="111" d="100"/>
          <a:sy n="111" d="100"/>
        </p:scale>
        <p:origin x="1680"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A2C629-D216-4C6D-8C23-BFE757227A1A}" type="datetimeFigureOut">
              <a:rPr lang="en-IN" smtClean="0"/>
              <a:t>03/10/21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170747-F669-4594-AB3C-F54D1C3935C4}" type="slidenum">
              <a:rPr lang="en-IN" smtClean="0"/>
              <a:t>‹#›</a:t>
            </a:fld>
            <a:endParaRPr lang="en-IN"/>
          </a:p>
        </p:txBody>
      </p:sp>
    </p:spTree>
    <p:extLst>
      <p:ext uri="{BB962C8B-B14F-4D97-AF65-F5344CB8AC3E}">
        <p14:creationId xmlns:p14="http://schemas.microsoft.com/office/powerpoint/2010/main" val="2170138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12170747-F669-4594-AB3C-F54D1C3935C4}" type="slidenum">
              <a:rPr lang="en-IN" smtClean="0"/>
              <a:t>20</a:t>
            </a:fld>
            <a:endParaRPr lang="en-IN"/>
          </a:p>
        </p:txBody>
      </p:sp>
    </p:spTree>
    <p:extLst>
      <p:ext uri="{BB962C8B-B14F-4D97-AF65-F5344CB8AC3E}">
        <p14:creationId xmlns:p14="http://schemas.microsoft.com/office/powerpoint/2010/main" val="1771312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a:t>Theories Of Development</a:t>
            </a:r>
          </a:p>
        </p:txBody>
      </p:sp>
      <p:sp>
        <p:nvSpPr>
          <p:cNvPr id="3" name="Subtitle 2"/>
          <p:cNvSpPr>
            <a:spLocks noGrp="1"/>
          </p:cNvSpPr>
          <p:nvPr>
            <p:ph type="subTitle" idx="1"/>
          </p:nvPr>
        </p:nvSpPr>
        <p:spPr>
          <a:xfrm>
            <a:off x="1371600" y="3962400"/>
            <a:ext cx="6400800" cy="1752600"/>
          </a:xfrm>
        </p:spPr>
        <p:txBody>
          <a:bodyPr>
            <a:normAutofit/>
          </a:bodyPr>
          <a:lstStyle/>
          <a:p>
            <a:pPr algn="r"/>
            <a:r>
              <a:rPr lang="en-IN" sz="2400" dirty="0" err="1"/>
              <a:t>Dr.</a:t>
            </a:r>
            <a:r>
              <a:rPr lang="en-IN" sz="2400" dirty="0"/>
              <a:t> Sangita </a:t>
            </a:r>
            <a:r>
              <a:rPr lang="en-IN" sz="2400" dirty="0" err="1"/>
              <a:t>Shirode</a:t>
            </a:r>
            <a:endParaRPr lang="en-IN" sz="2400" dirty="0"/>
          </a:p>
        </p:txBody>
      </p:sp>
    </p:spTree>
    <p:extLst>
      <p:ext uri="{BB962C8B-B14F-4D97-AF65-F5344CB8AC3E}">
        <p14:creationId xmlns:p14="http://schemas.microsoft.com/office/powerpoint/2010/main" val="169511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Who developed psychosocial theory of development?</a:t>
            </a:r>
          </a:p>
        </p:txBody>
      </p:sp>
      <p:sp>
        <p:nvSpPr>
          <p:cNvPr id="3" name="Content Placeholder 2"/>
          <p:cNvSpPr>
            <a:spLocks noGrp="1"/>
          </p:cNvSpPr>
          <p:nvPr>
            <p:ph idx="1"/>
          </p:nvPr>
        </p:nvSpPr>
        <p:spPr/>
        <p:txBody>
          <a:bodyPr/>
          <a:lstStyle/>
          <a:p>
            <a:r>
              <a:rPr lang="en-IN" dirty="0"/>
              <a:t>Erickson</a:t>
            </a:r>
          </a:p>
          <a:p>
            <a:r>
              <a:rPr lang="en-IN" dirty="0"/>
              <a:t>Fried</a:t>
            </a:r>
          </a:p>
          <a:p>
            <a:r>
              <a:rPr lang="en-IN" dirty="0"/>
              <a:t>Piaget</a:t>
            </a:r>
          </a:p>
          <a:p>
            <a:r>
              <a:rPr lang="en-IN" dirty="0" err="1"/>
              <a:t>Vygotskey</a:t>
            </a:r>
            <a:endParaRPr lang="en-IN" dirty="0"/>
          </a:p>
        </p:txBody>
      </p:sp>
    </p:spTree>
    <p:extLst>
      <p:ext uri="{BB962C8B-B14F-4D97-AF65-F5344CB8AC3E}">
        <p14:creationId xmlns:p14="http://schemas.microsoft.com/office/powerpoint/2010/main" val="2501663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Erickson’s Theory of Psycho-Social Development</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971800" y="1295400"/>
            <a:ext cx="3266985" cy="5749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8126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3200" dirty="0"/>
              <a:t>How many stages of Psycho-social developmental theory given by Erickson?</a:t>
            </a:r>
            <a:br>
              <a:rPr lang="en-IN" sz="3200" dirty="0"/>
            </a:br>
            <a:endParaRPr lang="en-IN" sz="3200" dirty="0"/>
          </a:p>
        </p:txBody>
      </p:sp>
      <p:sp>
        <p:nvSpPr>
          <p:cNvPr id="3" name="Content Placeholder 2"/>
          <p:cNvSpPr>
            <a:spLocks noGrp="1"/>
          </p:cNvSpPr>
          <p:nvPr>
            <p:ph idx="1"/>
          </p:nvPr>
        </p:nvSpPr>
        <p:spPr/>
        <p:txBody>
          <a:bodyPr/>
          <a:lstStyle/>
          <a:p>
            <a:r>
              <a:rPr lang="en-IN" dirty="0"/>
              <a:t>4</a:t>
            </a:r>
          </a:p>
          <a:p>
            <a:r>
              <a:rPr lang="en-IN" dirty="0"/>
              <a:t>6</a:t>
            </a:r>
          </a:p>
          <a:p>
            <a:r>
              <a:rPr lang="en-IN" dirty="0"/>
              <a:t>8</a:t>
            </a:r>
          </a:p>
          <a:p>
            <a:r>
              <a:rPr lang="en-IN" dirty="0"/>
              <a:t>18</a:t>
            </a:r>
          </a:p>
        </p:txBody>
      </p:sp>
    </p:spTree>
    <p:extLst>
      <p:ext uri="{BB962C8B-B14F-4D97-AF65-F5344CB8AC3E}">
        <p14:creationId xmlns:p14="http://schemas.microsoft.com/office/powerpoint/2010/main" val="1690752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3200" dirty="0"/>
              <a:t>Erickson’s Psycho-social developmental theory is combination of…… and ……theories</a:t>
            </a:r>
          </a:p>
        </p:txBody>
      </p:sp>
      <p:sp>
        <p:nvSpPr>
          <p:cNvPr id="3" name="Content Placeholder 2"/>
          <p:cNvSpPr>
            <a:spLocks noGrp="1"/>
          </p:cNvSpPr>
          <p:nvPr>
            <p:ph idx="1"/>
          </p:nvPr>
        </p:nvSpPr>
        <p:spPr/>
        <p:txBody>
          <a:bodyPr>
            <a:normAutofit/>
          </a:bodyPr>
          <a:lstStyle/>
          <a:p>
            <a:r>
              <a:rPr lang="en-IN" sz="2800" dirty="0"/>
              <a:t>Stage Theory </a:t>
            </a:r>
            <a:r>
              <a:rPr lang="en-IN" sz="2400" dirty="0"/>
              <a:t>(</a:t>
            </a:r>
            <a:r>
              <a:rPr lang="hi-IN" sz="2400" dirty="0"/>
              <a:t>अवस्था उपपत्ती</a:t>
            </a:r>
            <a:r>
              <a:rPr lang="en-IN" sz="2400" dirty="0"/>
              <a:t>), </a:t>
            </a:r>
            <a:r>
              <a:rPr lang="en-IN" sz="2800" dirty="0"/>
              <a:t>Differential Theory </a:t>
            </a:r>
            <a:r>
              <a:rPr lang="en-IN" sz="2400" dirty="0"/>
              <a:t>(</a:t>
            </a:r>
            <a:r>
              <a:rPr lang="hi-IN" sz="2400" dirty="0"/>
              <a:t>भेदनीक उपपत्ती</a:t>
            </a:r>
            <a:r>
              <a:rPr lang="en-IN" sz="2400" dirty="0"/>
              <a:t>)</a:t>
            </a:r>
            <a:r>
              <a:rPr lang="hi-IN" sz="2400" dirty="0"/>
              <a:t> </a:t>
            </a:r>
            <a:endParaRPr lang="en-IN" sz="2800" dirty="0"/>
          </a:p>
          <a:p>
            <a:r>
              <a:rPr lang="en-IN" sz="2800" dirty="0"/>
              <a:t>Behaviour Theory (</a:t>
            </a:r>
            <a:r>
              <a:rPr lang="hi-IN" sz="2800" dirty="0"/>
              <a:t>वर्तन</a:t>
            </a:r>
            <a:r>
              <a:rPr lang="en-IN" sz="2800" dirty="0"/>
              <a:t>)</a:t>
            </a:r>
            <a:r>
              <a:rPr lang="hi-IN" sz="2800" dirty="0"/>
              <a:t> </a:t>
            </a:r>
            <a:r>
              <a:rPr lang="en-IN" sz="2800" dirty="0"/>
              <a:t>Cognitive Theory(</a:t>
            </a:r>
            <a:r>
              <a:rPr lang="hi-IN" sz="2800" dirty="0"/>
              <a:t>बोधात्मक </a:t>
            </a:r>
            <a:r>
              <a:rPr lang="en-IN" sz="2800" dirty="0"/>
              <a:t>)</a:t>
            </a:r>
          </a:p>
          <a:p>
            <a:r>
              <a:rPr lang="en-IN" sz="2800" dirty="0"/>
              <a:t>Stage Theory (</a:t>
            </a:r>
            <a:r>
              <a:rPr lang="hi-IN" sz="2800" dirty="0"/>
              <a:t>अवस्था उपपत्ती</a:t>
            </a:r>
            <a:r>
              <a:rPr lang="en-IN" sz="2800" dirty="0"/>
              <a:t>), Learning Theory(</a:t>
            </a:r>
            <a:r>
              <a:rPr lang="hi-IN" sz="2800" dirty="0"/>
              <a:t>अध्ययन</a:t>
            </a:r>
            <a:r>
              <a:rPr lang="en-IN" sz="2800" dirty="0"/>
              <a:t>)</a:t>
            </a:r>
          </a:p>
          <a:p>
            <a:r>
              <a:rPr lang="en-IN" sz="2800" dirty="0"/>
              <a:t>Cognitive Theory(</a:t>
            </a:r>
            <a:r>
              <a:rPr lang="hi-IN" sz="2800" dirty="0"/>
              <a:t>बोधात्मक </a:t>
            </a:r>
            <a:r>
              <a:rPr lang="en-IN" sz="2800" dirty="0"/>
              <a:t>), Differential Theory (</a:t>
            </a:r>
            <a:r>
              <a:rPr lang="hi-IN" sz="2800" dirty="0"/>
              <a:t>भेदनीक उपपत्ती</a:t>
            </a:r>
            <a:r>
              <a:rPr lang="en-IN" sz="2800" dirty="0"/>
              <a:t>)</a:t>
            </a:r>
            <a:r>
              <a:rPr lang="hi-IN" sz="2800" dirty="0"/>
              <a:t> </a:t>
            </a:r>
            <a:endParaRPr lang="en-IN" sz="2800" dirty="0"/>
          </a:p>
        </p:txBody>
      </p:sp>
    </p:spTree>
    <p:extLst>
      <p:ext uri="{BB962C8B-B14F-4D97-AF65-F5344CB8AC3E}">
        <p14:creationId xmlns:p14="http://schemas.microsoft.com/office/powerpoint/2010/main" val="1091465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IN" dirty="0"/>
              <a:t>Who put the concept of Critical Period in development?</a:t>
            </a:r>
          </a:p>
        </p:txBody>
      </p:sp>
      <p:sp>
        <p:nvSpPr>
          <p:cNvPr id="3" name="Content Placeholder 2"/>
          <p:cNvSpPr>
            <a:spLocks noGrp="1"/>
          </p:cNvSpPr>
          <p:nvPr>
            <p:ph idx="1"/>
          </p:nvPr>
        </p:nvSpPr>
        <p:spPr/>
        <p:txBody>
          <a:bodyPr/>
          <a:lstStyle/>
          <a:p>
            <a:r>
              <a:rPr lang="en-IN" dirty="0"/>
              <a:t>Erickson</a:t>
            </a:r>
          </a:p>
          <a:p>
            <a:r>
              <a:rPr lang="en-IN" dirty="0"/>
              <a:t>Fried</a:t>
            </a:r>
          </a:p>
          <a:p>
            <a:r>
              <a:rPr lang="en-IN" dirty="0"/>
              <a:t>Piaget</a:t>
            </a:r>
          </a:p>
          <a:p>
            <a:r>
              <a:rPr lang="en-IN" dirty="0" err="1"/>
              <a:t>Vygotskey</a:t>
            </a:r>
            <a:endParaRPr lang="en-IN" dirty="0"/>
          </a:p>
          <a:p>
            <a:pPr marL="0" indent="0">
              <a:buNone/>
            </a:pPr>
            <a:endParaRPr lang="en-IN" dirty="0"/>
          </a:p>
        </p:txBody>
      </p:sp>
    </p:spTree>
    <p:extLst>
      <p:ext uri="{BB962C8B-B14F-4D97-AF65-F5344CB8AC3E}">
        <p14:creationId xmlns:p14="http://schemas.microsoft.com/office/powerpoint/2010/main" val="2109981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IN" dirty="0"/>
              <a:t>Who said that every developmental  stage is Critical?</a:t>
            </a:r>
          </a:p>
        </p:txBody>
      </p:sp>
      <p:sp>
        <p:nvSpPr>
          <p:cNvPr id="3" name="Content Placeholder 2"/>
          <p:cNvSpPr>
            <a:spLocks noGrp="1"/>
          </p:cNvSpPr>
          <p:nvPr>
            <p:ph idx="1"/>
          </p:nvPr>
        </p:nvSpPr>
        <p:spPr/>
        <p:txBody>
          <a:bodyPr/>
          <a:lstStyle/>
          <a:p>
            <a:r>
              <a:rPr lang="en-IN" dirty="0"/>
              <a:t>Erickson</a:t>
            </a:r>
          </a:p>
          <a:p>
            <a:r>
              <a:rPr lang="en-IN" dirty="0"/>
              <a:t>Fried</a:t>
            </a:r>
          </a:p>
          <a:p>
            <a:r>
              <a:rPr lang="en-IN" dirty="0"/>
              <a:t>Piaget</a:t>
            </a:r>
          </a:p>
          <a:p>
            <a:r>
              <a:rPr lang="en-IN" dirty="0" err="1"/>
              <a:t>Vygotskey</a:t>
            </a:r>
            <a:endParaRPr lang="en-IN" dirty="0"/>
          </a:p>
          <a:p>
            <a:endParaRPr lang="en-IN" dirty="0"/>
          </a:p>
        </p:txBody>
      </p:sp>
    </p:spTree>
    <p:extLst>
      <p:ext uri="{BB962C8B-B14F-4D97-AF65-F5344CB8AC3E}">
        <p14:creationId xmlns:p14="http://schemas.microsoft.com/office/powerpoint/2010/main" val="1762040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IN" sz="3600" dirty="0"/>
              <a:t>What are two basic principles behind Erickson’s psycho-social theory?</a:t>
            </a:r>
          </a:p>
        </p:txBody>
      </p:sp>
      <p:sp>
        <p:nvSpPr>
          <p:cNvPr id="3" name="Content Placeholder 2"/>
          <p:cNvSpPr>
            <a:spLocks noGrp="1"/>
          </p:cNvSpPr>
          <p:nvPr>
            <p:ph idx="1"/>
          </p:nvPr>
        </p:nvSpPr>
        <p:spPr/>
        <p:txBody>
          <a:bodyPr/>
          <a:lstStyle/>
          <a:p>
            <a:r>
              <a:rPr lang="en-IN" dirty="0"/>
              <a:t>Epigenetic principle (</a:t>
            </a:r>
            <a:r>
              <a:rPr lang="hi-IN" dirty="0"/>
              <a:t>सर्जनाधार तत्त्व </a:t>
            </a:r>
            <a:r>
              <a:rPr lang="en-IN" dirty="0"/>
              <a:t>)</a:t>
            </a:r>
            <a:endParaRPr lang="hi-IN" dirty="0"/>
          </a:p>
          <a:p>
            <a:endParaRPr lang="hi-IN" dirty="0"/>
          </a:p>
          <a:p>
            <a:r>
              <a:rPr lang="en-IN" dirty="0"/>
              <a:t>Critical Period (</a:t>
            </a:r>
            <a:r>
              <a:rPr lang="hi-IN" dirty="0"/>
              <a:t>क्रांतिक कालावधी</a:t>
            </a:r>
            <a:r>
              <a:rPr lang="en-IN" dirty="0"/>
              <a:t>)</a:t>
            </a:r>
            <a:r>
              <a:rPr lang="hi-IN" dirty="0"/>
              <a:t> </a:t>
            </a:r>
            <a:endParaRPr lang="en-IN" dirty="0"/>
          </a:p>
        </p:txBody>
      </p:sp>
    </p:spTree>
    <p:extLst>
      <p:ext uri="{BB962C8B-B14F-4D97-AF65-F5344CB8AC3E}">
        <p14:creationId xmlns:p14="http://schemas.microsoft.com/office/powerpoint/2010/main" val="3177270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3200" dirty="0"/>
              <a:t>What is mean by Epigenetic principle ?(</a:t>
            </a:r>
            <a:r>
              <a:rPr lang="hi-IN" sz="3200" dirty="0"/>
              <a:t>सर्जनाधार तत्त्व )</a:t>
            </a:r>
            <a:br>
              <a:rPr lang="hi-IN" sz="3200" dirty="0"/>
            </a:br>
            <a:r>
              <a:rPr lang="en-IN" sz="3200" dirty="0"/>
              <a:t>  </a:t>
            </a:r>
          </a:p>
        </p:txBody>
      </p:sp>
      <p:sp>
        <p:nvSpPr>
          <p:cNvPr id="3" name="Content Placeholder 2"/>
          <p:cNvSpPr>
            <a:spLocks noGrp="1"/>
          </p:cNvSpPr>
          <p:nvPr>
            <p:ph idx="1"/>
          </p:nvPr>
        </p:nvSpPr>
        <p:spPr/>
        <p:txBody>
          <a:bodyPr>
            <a:normAutofit/>
          </a:bodyPr>
          <a:lstStyle/>
          <a:p>
            <a:r>
              <a:rPr lang="hi-IN" sz="2400" dirty="0"/>
              <a:t>या तत्वानुसार या सृष्टीमध्ये  जी जी म्हणून वाढणारी व विकसित पावणारी गोष्ट असते तिचा वाढीचा व विकासाचा एक मूलभूत आराखडा </a:t>
            </a:r>
            <a:r>
              <a:rPr lang="en-IN" sz="2400" dirty="0"/>
              <a:t>(predetermined  structure of development)</a:t>
            </a:r>
            <a:r>
              <a:rPr lang="hi-IN" sz="2400" dirty="0"/>
              <a:t>असतो. या मूळ आराखड्यातून आपापल्या प्रभावकालानुसार एकेक भाग निर्माण होतो. अशा सर्व भागांची वाढ झाली</a:t>
            </a:r>
            <a:r>
              <a:rPr lang="en-IN" sz="2400" dirty="0"/>
              <a:t> </a:t>
            </a:r>
            <a:r>
              <a:rPr lang="hi-IN" sz="2400" dirty="0"/>
              <a:t>म्हणजे एक कार्यक्षम पूर्णतः आकारास येते. </a:t>
            </a:r>
            <a:endParaRPr lang="en-IN" sz="2400" dirty="0"/>
          </a:p>
        </p:txBody>
      </p:sp>
    </p:spTree>
    <p:extLst>
      <p:ext uri="{BB962C8B-B14F-4D97-AF65-F5344CB8AC3E}">
        <p14:creationId xmlns:p14="http://schemas.microsoft.com/office/powerpoint/2010/main" val="1212581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What is mean by critical period?</a:t>
            </a:r>
          </a:p>
        </p:txBody>
      </p:sp>
      <p:sp>
        <p:nvSpPr>
          <p:cNvPr id="3" name="Content Placeholder 2"/>
          <p:cNvSpPr>
            <a:spLocks noGrp="1"/>
          </p:cNvSpPr>
          <p:nvPr>
            <p:ph idx="1"/>
          </p:nvPr>
        </p:nvSpPr>
        <p:spPr/>
        <p:txBody>
          <a:bodyPr/>
          <a:lstStyle/>
          <a:p>
            <a:r>
              <a:rPr lang="en-IN" dirty="0"/>
              <a:t>What is to achieve in each stage of development  is predetermined. Each individual has to achieve this in the same stage. Because if this period has gone opportunity of development during this stage is lost. </a:t>
            </a:r>
          </a:p>
        </p:txBody>
      </p:sp>
    </p:spTree>
    <p:extLst>
      <p:ext uri="{BB962C8B-B14F-4D97-AF65-F5344CB8AC3E}">
        <p14:creationId xmlns:p14="http://schemas.microsoft.com/office/powerpoint/2010/main" val="1666872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Autofit/>
          </a:bodyPr>
          <a:lstStyle/>
          <a:p>
            <a:pPr algn="l"/>
            <a:r>
              <a:rPr lang="en-IN" sz="2800" dirty="0"/>
              <a:t>According to the psychosocial theories, development is a product of the…….</a:t>
            </a:r>
            <a:br>
              <a:rPr lang="en-IN" sz="2800" dirty="0"/>
            </a:br>
            <a:r>
              <a:rPr lang="hi-IN" sz="2400" dirty="0"/>
              <a:t>मानसशास्त्रीय उपपत्तीनुसार विकास म्हणजे .... यांचे फलित </a:t>
            </a:r>
            <a:r>
              <a:rPr lang="hi-IN" sz="2800" dirty="0"/>
              <a:t>आहे. </a:t>
            </a:r>
            <a:endParaRPr lang="en-IN" sz="2800" dirty="0"/>
          </a:p>
        </p:txBody>
      </p:sp>
      <p:sp>
        <p:nvSpPr>
          <p:cNvPr id="3" name="Content Placeholder 2"/>
          <p:cNvSpPr>
            <a:spLocks noGrp="1"/>
          </p:cNvSpPr>
          <p:nvPr>
            <p:ph idx="1"/>
          </p:nvPr>
        </p:nvSpPr>
        <p:spPr>
          <a:xfrm>
            <a:off x="457200" y="1905000"/>
            <a:ext cx="8229600" cy="4525963"/>
          </a:xfrm>
        </p:spPr>
        <p:txBody>
          <a:bodyPr>
            <a:normAutofit fontScale="85000" lnSpcReduction="10000"/>
          </a:bodyPr>
          <a:lstStyle/>
          <a:p>
            <a:r>
              <a:rPr lang="en-IN" sz="2800" dirty="0"/>
              <a:t>ongoing interactions between individuals and their social environments.(</a:t>
            </a:r>
            <a:r>
              <a:rPr lang="hi-IN" sz="2400" dirty="0"/>
              <a:t>व्यक्ती आणि सामाजिक वातावरण यांच्यात घडून येणारी आंतरक्रिया </a:t>
            </a:r>
            <a:r>
              <a:rPr lang="en-IN" sz="2400" dirty="0"/>
              <a:t>)</a:t>
            </a:r>
          </a:p>
          <a:p>
            <a:r>
              <a:rPr lang="en-IN" sz="2800" dirty="0"/>
              <a:t>ongoing interactions between individuals and their emotions. (</a:t>
            </a:r>
            <a:r>
              <a:rPr lang="hi-IN" sz="2800" dirty="0"/>
              <a:t>व्यक्ती आणि भावना</a:t>
            </a:r>
            <a:r>
              <a:rPr lang="en-IN" sz="2800" dirty="0"/>
              <a:t> </a:t>
            </a:r>
            <a:r>
              <a:rPr lang="hi-IN" sz="2800" dirty="0"/>
              <a:t>यांच्यात घडून येणारी आंतरक्रिया</a:t>
            </a:r>
            <a:r>
              <a:rPr lang="en-IN" sz="2800" dirty="0"/>
              <a:t>)</a:t>
            </a:r>
          </a:p>
          <a:p>
            <a:endParaRPr lang="en-IN" sz="2800" dirty="0"/>
          </a:p>
          <a:p>
            <a:r>
              <a:rPr lang="en-IN" sz="2800" dirty="0"/>
              <a:t>ongoing interactions between individuals and their conflicts. (</a:t>
            </a:r>
            <a:r>
              <a:rPr lang="hi-IN" sz="2800" dirty="0"/>
              <a:t>व्यक्ती आणि संघर्ष यांच्यात घडून येणारी आंतरक्रिया </a:t>
            </a:r>
            <a:r>
              <a:rPr lang="en-IN" sz="2800" dirty="0"/>
              <a:t>)</a:t>
            </a:r>
          </a:p>
          <a:p>
            <a:endParaRPr lang="en-IN" sz="2800" dirty="0"/>
          </a:p>
          <a:p>
            <a:r>
              <a:rPr lang="en-IN" sz="2800" dirty="0"/>
              <a:t>ongoing interactions between individuals and their intelligence. </a:t>
            </a:r>
            <a:endParaRPr lang="en-IN" sz="2400" dirty="0"/>
          </a:p>
          <a:p>
            <a:pPr marL="0" indent="0">
              <a:buNone/>
            </a:pPr>
            <a:r>
              <a:rPr lang="en-IN" sz="2400" dirty="0"/>
              <a:t>(</a:t>
            </a:r>
            <a:r>
              <a:rPr lang="hi-IN" sz="2800" dirty="0"/>
              <a:t>व्यक्ती आणि बुद्धिमत्ता</a:t>
            </a:r>
            <a:r>
              <a:rPr lang="en-IN" sz="2800" dirty="0"/>
              <a:t> </a:t>
            </a:r>
            <a:r>
              <a:rPr lang="hi-IN" sz="2800" dirty="0"/>
              <a:t>यांच्यात घडून येणारी आंतरक्रिया </a:t>
            </a:r>
            <a:r>
              <a:rPr lang="en-IN" sz="2800" dirty="0"/>
              <a:t>)</a:t>
            </a:r>
          </a:p>
          <a:p>
            <a:endParaRPr lang="en-IN" sz="2800" dirty="0"/>
          </a:p>
          <a:p>
            <a:endParaRPr lang="en-IN" sz="2800" dirty="0"/>
          </a:p>
          <a:p>
            <a:endParaRPr lang="en-IN" sz="2800" dirty="0"/>
          </a:p>
          <a:p>
            <a:endParaRPr lang="en-IN" sz="2800" dirty="0"/>
          </a:p>
          <a:p>
            <a:endParaRPr lang="en-IN" sz="2800" dirty="0"/>
          </a:p>
          <a:p>
            <a:endParaRPr lang="en-IN" sz="2800" dirty="0"/>
          </a:p>
          <a:p>
            <a:endParaRPr lang="en-IN" sz="2800" dirty="0"/>
          </a:p>
          <a:p>
            <a:endParaRPr lang="en-IN" sz="2800" dirty="0"/>
          </a:p>
        </p:txBody>
      </p:sp>
    </p:spTree>
    <p:extLst>
      <p:ext uri="{BB962C8B-B14F-4D97-AF65-F5344CB8AC3E}">
        <p14:creationId xmlns:p14="http://schemas.microsoft.com/office/powerpoint/2010/main" val="478521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fontScale="90000"/>
          </a:bodyPr>
          <a:lstStyle/>
          <a:p>
            <a:pPr algn="l"/>
            <a:r>
              <a:rPr lang="en-IN" dirty="0"/>
              <a:t>Identify the conflict occurs in childhood? </a:t>
            </a:r>
            <a:br>
              <a:rPr lang="en-IN" dirty="0"/>
            </a:br>
            <a:r>
              <a:rPr lang="hi-IN" sz="3600" dirty="0"/>
              <a:t>बाल्यावस्थेत उद्भवणारा संघर्ष कोणता? </a:t>
            </a:r>
            <a:endParaRPr lang="en-IN" dirty="0"/>
          </a:p>
        </p:txBody>
      </p:sp>
      <p:sp>
        <p:nvSpPr>
          <p:cNvPr id="3" name="Content Placeholder 2"/>
          <p:cNvSpPr>
            <a:spLocks noGrp="1"/>
          </p:cNvSpPr>
          <p:nvPr>
            <p:ph idx="1"/>
          </p:nvPr>
        </p:nvSpPr>
        <p:spPr>
          <a:xfrm>
            <a:off x="381000" y="2590800"/>
            <a:ext cx="8229600" cy="4525963"/>
          </a:xfrm>
        </p:spPr>
        <p:txBody>
          <a:bodyPr/>
          <a:lstStyle/>
          <a:p>
            <a:endParaRPr lang="en-IN" dirty="0"/>
          </a:p>
        </p:txBody>
      </p:sp>
    </p:spTree>
    <p:extLst>
      <p:ext uri="{BB962C8B-B14F-4D97-AF65-F5344CB8AC3E}">
        <p14:creationId xmlns:p14="http://schemas.microsoft.com/office/powerpoint/2010/main" val="2100976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fontScale="90000"/>
          </a:bodyPr>
          <a:lstStyle/>
          <a:p>
            <a:pPr algn="l"/>
            <a:r>
              <a:rPr lang="en-IN" dirty="0"/>
              <a:t>Identify the conflict occurs in adolescence period.</a:t>
            </a:r>
            <a:br>
              <a:rPr lang="en-IN" dirty="0"/>
            </a:br>
            <a:r>
              <a:rPr lang="en-IN" dirty="0"/>
              <a:t> </a:t>
            </a:r>
            <a:r>
              <a:rPr lang="hi-IN" sz="3100" dirty="0"/>
              <a:t>कुमारावस्थेत उद्भवणारा संघर्ष</a:t>
            </a:r>
            <a:r>
              <a:rPr lang="en-IN" sz="3100" dirty="0"/>
              <a:t> </a:t>
            </a:r>
            <a:r>
              <a:rPr lang="hi-IN" sz="3100" dirty="0"/>
              <a:t>ओळखा </a:t>
            </a:r>
            <a:endParaRPr lang="en-IN" sz="3100" dirty="0"/>
          </a:p>
        </p:txBody>
      </p:sp>
      <p:sp>
        <p:nvSpPr>
          <p:cNvPr id="3" name="Content Placeholder 2"/>
          <p:cNvSpPr>
            <a:spLocks noGrp="1"/>
          </p:cNvSpPr>
          <p:nvPr>
            <p:ph idx="1"/>
          </p:nvPr>
        </p:nvSpPr>
        <p:spPr>
          <a:xfrm>
            <a:off x="457200" y="2590800"/>
            <a:ext cx="8229600" cy="3535363"/>
          </a:xfrm>
        </p:spPr>
        <p:txBody>
          <a:bodyPr/>
          <a:lstStyle/>
          <a:p>
            <a:endParaRPr lang="en-IN" dirty="0"/>
          </a:p>
        </p:txBody>
      </p:sp>
    </p:spTree>
    <p:extLst>
      <p:ext uri="{BB962C8B-B14F-4D97-AF65-F5344CB8AC3E}">
        <p14:creationId xmlns:p14="http://schemas.microsoft.com/office/powerpoint/2010/main" val="38224605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341438"/>
          </a:xfrm>
        </p:spPr>
        <p:txBody>
          <a:bodyPr>
            <a:noAutofit/>
          </a:bodyPr>
          <a:lstStyle/>
          <a:p>
            <a:r>
              <a:rPr lang="en-IN" sz="3600" dirty="0"/>
              <a:t>Who said that biological growth (maturity) performs important role in cognitive development?</a:t>
            </a:r>
          </a:p>
        </p:txBody>
      </p:sp>
      <p:sp>
        <p:nvSpPr>
          <p:cNvPr id="3" name="Content Placeholder 2"/>
          <p:cNvSpPr>
            <a:spLocks noGrp="1"/>
          </p:cNvSpPr>
          <p:nvPr>
            <p:ph idx="1"/>
          </p:nvPr>
        </p:nvSpPr>
        <p:spPr/>
        <p:txBody>
          <a:bodyPr/>
          <a:lstStyle/>
          <a:p>
            <a:r>
              <a:rPr lang="en-IN" dirty="0"/>
              <a:t>Erick Erickson</a:t>
            </a:r>
          </a:p>
          <a:p>
            <a:r>
              <a:rPr lang="en-IN" dirty="0"/>
              <a:t>Edmond Fried</a:t>
            </a:r>
          </a:p>
          <a:p>
            <a:r>
              <a:rPr lang="en-IN" dirty="0"/>
              <a:t>Jean Piaget</a:t>
            </a:r>
          </a:p>
          <a:p>
            <a:r>
              <a:rPr lang="en-IN" dirty="0"/>
              <a:t> </a:t>
            </a:r>
            <a:r>
              <a:rPr lang="en-IN" dirty="0" err="1"/>
              <a:t>Leu</a:t>
            </a:r>
            <a:r>
              <a:rPr lang="en-IN" dirty="0"/>
              <a:t> </a:t>
            </a:r>
            <a:r>
              <a:rPr lang="en-IN" dirty="0" err="1"/>
              <a:t>Vygotskey</a:t>
            </a:r>
            <a:endParaRPr lang="en-IN" dirty="0"/>
          </a:p>
          <a:p>
            <a:endParaRPr lang="en-IN" dirty="0"/>
          </a:p>
          <a:p>
            <a:endParaRPr lang="en-IN" dirty="0"/>
          </a:p>
        </p:txBody>
      </p:sp>
    </p:spTree>
    <p:extLst>
      <p:ext uri="{BB962C8B-B14F-4D97-AF65-F5344CB8AC3E}">
        <p14:creationId xmlns:p14="http://schemas.microsoft.com/office/powerpoint/2010/main" val="5373179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Jean Piaget’s Theory of Cognitive Development</a:t>
            </a:r>
          </a:p>
        </p:txBody>
      </p:sp>
      <p:sp>
        <p:nvSpPr>
          <p:cNvPr id="3" name="Content Placeholder 2"/>
          <p:cNvSpPr>
            <a:spLocks noGrp="1"/>
          </p:cNvSpPr>
          <p:nvPr>
            <p:ph idx="1"/>
          </p:nvPr>
        </p:nvSpPr>
        <p:spPr/>
        <p:txBody>
          <a:bodyPr>
            <a:normAutofit/>
          </a:bodyPr>
          <a:lstStyle/>
          <a:p>
            <a:r>
              <a:rPr lang="en-IN" sz="2800" dirty="0"/>
              <a:t>Sensorimotor Period (0-2 Years)</a:t>
            </a:r>
            <a:r>
              <a:rPr lang="hi-IN" sz="2800" dirty="0"/>
              <a:t>वेदक कारक कालखंड  </a:t>
            </a:r>
            <a:endParaRPr lang="en-IN" sz="2800" dirty="0"/>
          </a:p>
          <a:p>
            <a:r>
              <a:rPr lang="en-IN" sz="2800" dirty="0"/>
              <a:t>Pre-operational Period (2-7 years)</a:t>
            </a:r>
            <a:r>
              <a:rPr lang="hi-IN" sz="2800" dirty="0"/>
              <a:t> क्रियापूर्व कालखंड </a:t>
            </a:r>
            <a:endParaRPr lang="en-IN" sz="2800" dirty="0"/>
          </a:p>
          <a:p>
            <a:r>
              <a:rPr lang="en-IN" sz="2800" dirty="0"/>
              <a:t>Concrete Operational Period(7-11 Years)</a:t>
            </a:r>
            <a:r>
              <a:rPr lang="hi-IN" sz="2800" dirty="0"/>
              <a:t> मूर्त क्रियात्मक कालखंड </a:t>
            </a:r>
            <a:endParaRPr lang="en-IN" sz="2800" dirty="0"/>
          </a:p>
          <a:p>
            <a:r>
              <a:rPr lang="en-IN" sz="2800" dirty="0"/>
              <a:t>Formal Operational Period (11-15 Years)</a:t>
            </a:r>
            <a:r>
              <a:rPr lang="hi-IN" sz="2800" dirty="0"/>
              <a:t> वस्तुनिष्ठ क्रियात्मक कालखंड </a:t>
            </a:r>
            <a:endParaRPr lang="en-IN" sz="2800" dirty="0"/>
          </a:p>
          <a:p>
            <a:endParaRPr lang="en-IN" sz="2800" dirty="0"/>
          </a:p>
        </p:txBody>
      </p:sp>
    </p:spTree>
    <p:extLst>
      <p:ext uri="{BB962C8B-B14F-4D97-AF65-F5344CB8AC3E}">
        <p14:creationId xmlns:p14="http://schemas.microsoft.com/office/powerpoint/2010/main" val="2362000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057400"/>
          </a:xfrm>
        </p:spPr>
        <p:txBody>
          <a:bodyPr>
            <a:normAutofit fontScale="90000"/>
          </a:bodyPr>
          <a:lstStyle/>
          <a:p>
            <a:pPr algn="l"/>
            <a:r>
              <a:rPr lang="en-IN" sz="3600" dirty="0"/>
              <a:t>According to Piaget what are two aspects of cognition which are always active and never changed? </a:t>
            </a:r>
            <a:br>
              <a:rPr lang="en-IN" sz="3600" dirty="0"/>
            </a:br>
            <a:r>
              <a:rPr lang="hi-IN" sz="2200" dirty="0"/>
              <a:t>पियाजेंच्या मते बोधनीक अंगाचे असे कोणते दोन पैलू आहेत कि जे सतत सक्रिय असतात व कधीच बदलत  नाहीत</a:t>
            </a:r>
            <a:r>
              <a:rPr lang="en-IN" sz="2200" dirty="0"/>
              <a:t>?</a:t>
            </a:r>
            <a:r>
              <a:rPr lang="hi-IN" sz="2200" dirty="0"/>
              <a:t> </a:t>
            </a:r>
            <a:endParaRPr lang="en-IN" sz="3600" dirty="0"/>
          </a:p>
        </p:txBody>
      </p:sp>
      <p:sp>
        <p:nvSpPr>
          <p:cNvPr id="3" name="Content Placeholder 2"/>
          <p:cNvSpPr>
            <a:spLocks noGrp="1"/>
          </p:cNvSpPr>
          <p:nvPr>
            <p:ph idx="1"/>
          </p:nvPr>
        </p:nvSpPr>
        <p:spPr>
          <a:xfrm>
            <a:off x="533400" y="2667000"/>
            <a:ext cx="8229600" cy="3810000"/>
          </a:xfrm>
        </p:spPr>
        <p:txBody>
          <a:bodyPr>
            <a:normAutofit/>
          </a:bodyPr>
          <a:lstStyle/>
          <a:p>
            <a:r>
              <a:rPr lang="en-IN" sz="2800" dirty="0"/>
              <a:t>Organization, Adaptation (</a:t>
            </a:r>
            <a:r>
              <a:rPr lang="hi-IN" sz="2800" dirty="0"/>
              <a:t>संघटन </a:t>
            </a:r>
            <a:r>
              <a:rPr lang="en-IN" sz="2800" dirty="0"/>
              <a:t>,</a:t>
            </a:r>
            <a:r>
              <a:rPr lang="hi-IN" sz="2800" dirty="0"/>
              <a:t>प्रतियोजन</a:t>
            </a:r>
            <a:r>
              <a:rPr lang="en-IN" sz="2800" dirty="0"/>
              <a:t>)</a:t>
            </a:r>
          </a:p>
          <a:p>
            <a:r>
              <a:rPr lang="en-IN" sz="2800" dirty="0"/>
              <a:t>Maturation, Organization(</a:t>
            </a:r>
            <a:r>
              <a:rPr lang="hi-IN" sz="2800" dirty="0"/>
              <a:t>परिपक्वता</a:t>
            </a:r>
            <a:r>
              <a:rPr lang="en-IN" sz="2800" dirty="0"/>
              <a:t>, </a:t>
            </a:r>
            <a:r>
              <a:rPr lang="hi-IN" sz="2800" dirty="0"/>
              <a:t>संघटन</a:t>
            </a:r>
            <a:r>
              <a:rPr lang="en-IN" sz="2800" dirty="0"/>
              <a:t>)</a:t>
            </a:r>
          </a:p>
          <a:p>
            <a:r>
              <a:rPr lang="en-IN" sz="2800" dirty="0"/>
              <a:t>Adaptation, Thinking (</a:t>
            </a:r>
            <a:r>
              <a:rPr lang="hi-IN" sz="2800" dirty="0"/>
              <a:t>प्रतियोजन </a:t>
            </a:r>
            <a:r>
              <a:rPr lang="en-IN" sz="2800" dirty="0"/>
              <a:t>,</a:t>
            </a:r>
            <a:r>
              <a:rPr lang="hi-IN" sz="2800" dirty="0"/>
              <a:t>विचार </a:t>
            </a:r>
            <a:r>
              <a:rPr lang="en-IN" sz="2800" dirty="0"/>
              <a:t>)</a:t>
            </a:r>
          </a:p>
          <a:p>
            <a:r>
              <a:rPr lang="en-IN" sz="2800" dirty="0"/>
              <a:t>Memorization, Thinking(</a:t>
            </a:r>
            <a:r>
              <a:rPr lang="hi-IN" sz="2800" dirty="0"/>
              <a:t>आठवण</a:t>
            </a:r>
            <a:r>
              <a:rPr lang="en-IN" sz="2800" dirty="0"/>
              <a:t> ,</a:t>
            </a:r>
            <a:r>
              <a:rPr lang="hi-IN" sz="2800" dirty="0"/>
              <a:t>विचार </a:t>
            </a:r>
            <a:r>
              <a:rPr lang="en-IN" sz="2800" dirty="0"/>
              <a:t>)</a:t>
            </a:r>
          </a:p>
          <a:p>
            <a:endParaRPr lang="en-IN" sz="2800" dirty="0"/>
          </a:p>
          <a:p>
            <a:endParaRPr lang="en-IN" sz="2800" dirty="0"/>
          </a:p>
          <a:p>
            <a:endParaRPr lang="en-IN" sz="2800" dirty="0"/>
          </a:p>
        </p:txBody>
      </p:sp>
    </p:spTree>
    <p:extLst>
      <p:ext uri="{BB962C8B-B14F-4D97-AF65-F5344CB8AC3E}">
        <p14:creationId xmlns:p14="http://schemas.microsoft.com/office/powerpoint/2010/main" val="4194473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600200"/>
          </a:xfrm>
        </p:spPr>
        <p:txBody>
          <a:bodyPr>
            <a:normAutofit fontScale="90000"/>
          </a:bodyPr>
          <a:lstStyle/>
          <a:p>
            <a:pPr algn="l"/>
            <a:r>
              <a:rPr lang="en-IN" sz="3200" dirty="0"/>
              <a:t>According to Piaget which aspect is more important in formal thinking?</a:t>
            </a:r>
            <a:r>
              <a:rPr lang="hi-IN" sz="3200" dirty="0"/>
              <a:t> </a:t>
            </a:r>
            <a:br>
              <a:rPr lang="en-IN" sz="3200" dirty="0"/>
            </a:br>
            <a:r>
              <a:rPr lang="en-IN" sz="2700" dirty="0"/>
              <a:t>(</a:t>
            </a:r>
            <a:r>
              <a:rPr lang="hi-IN" sz="2700" dirty="0"/>
              <a:t>पियाजेंच्या  मते औपचारिक विचार करताना कोणता पैलू जास्त महत्वाचा</a:t>
            </a:r>
            <a:r>
              <a:rPr lang="en-IN" sz="2700" dirty="0"/>
              <a:t>?)</a:t>
            </a:r>
          </a:p>
        </p:txBody>
      </p:sp>
      <p:sp>
        <p:nvSpPr>
          <p:cNvPr id="3" name="Content Placeholder 2"/>
          <p:cNvSpPr>
            <a:spLocks noGrp="1"/>
          </p:cNvSpPr>
          <p:nvPr>
            <p:ph idx="1"/>
          </p:nvPr>
        </p:nvSpPr>
        <p:spPr>
          <a:xfrm>
            <a:off x="457200" y="1828800"/>
            <a:ext cx="8229600" cy="4525963"/>
          </a:xfrm>
        </p:spPr>
        <p:txBody>
          <a:bodyPr>
            <a:normAutofit/>
          </a:bodyPr>
          <a:lstStyle/>
          <a:p>
            <a:r>
              <a:rPr lang="en-IN" sz="2800" dirty="0"/>
              <a:t>Organization (</a:t>
            </a:r>
            <a:r>
              <a:rPr lang="hi-IN" sz="2800" dirty="0"/>
              <a:t>संघटन </a:t>
            </a:r>
            <a:r>
              <a:rPr lang="en-IN" sz="2800" dirty="0"/>
              <a:t>)</a:t>
            </a:r>
            <a:r>
              <a:rPr lang="hi-IN" sz="2800" dirty="0"/>
              <a:t> </a:t>
            </a:r>
            <a:endParaRPr lang="en-IN" sz="2800" dirty="0"/>
          </a:p>
          <a:p>
            <a:r>
              <a:rPr lang="en-IN" sz="2800" dirty="0"/>
              <a:t>Adaptation (</a:t>
            </a:r>
            <a:r>
              <a:rPr lang="hi-IN" sz="2800" dirty="0"/>
              <a:t>प्रतियोजन </a:t>
            </a:r>
            <a:r>
              <a:rPr lang="en-IN" sz="2800" dirty="0"/>
              <a:t>)</a:t>
            </a:r>
          </a:p>
          <a:p>
            <a:r>
              <a:rPr lang="en-IN" sz="2800" dirty="0"/>
              <a:t>Both</a:t>
            </a:r>
          </a:p>
          <a:p>
            <a:r>
              <a:rPr lang="en-IN" sz="2800" dirty="0"/>
              <a:t>None of them </a:t>
            </a:r>
          </a:p>
        </p:txBody>
      </p:sp>
    </p:spTree>
    <p:extLst>
      <p:ext uri="{BB962C8B-B14F-4D97-AF65-F5344CB8AC3E}">
        <p14:creationId xmlns:p14="http://schemas.microsoft.com/office/powerpoint/2010/main" val="212244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fontScale="90000"/>
          </a:bodyPr>
          <a:lstStyle/>
          <a:p>
            <a:pPr algn="l"/>
            <a:r>
              <a:rPr lang="en-IN" dirty="0"/>
              <a:t>Name the two processes involved in adaptation</a:t>
            </a:r>
            <a:r>
              <a:rPr lang="en-IN" sz="3100" dirty="0"/>
              <a:t>.</a:t>
            </a:r>
            <a:br>
              <a:rPr lang="en-IN" sz="3100" dirty="0"/>
            </a:br>
            <a:r>
              <a:rPr lang="en-IN" sz="3100" dirty="0"/>
              <a:t>(</a:t>
            </a:r>
            <a:r>
              <a:rPr lang="hi-IN" sz="3100" dirty="0"/>
              <a:t>प्रतियोजनात समाविष्ट झालेल्या दोन प्रक्रिया सांगा </a:t>
            </a:r>
            <a:r>
              <a:rPr lang="en-IN" sz="3100" dirty="0"/>
              <a:t>)</a:t>
            </a:r>
          </a:p>
        </p:txBody>
      </p:sp>
      <p:sp>
        <p:nvSpPr>
          <p:cNvPr id="3" name="Content Placeholder 2"/>
          <p:cNvSpPr>
            <a:spLocks noGrp="1"/>
          </p:cNvSpPr>
          <p:nvPr>
            <p:ph idx="1"/>
          </p:nvPr>
        </p:nvSpPr>
        <p:spPr>
          <a:xfrm>
            <a:off x="609600" y="2322379"/>
            <a:ext cx="8534400" cy="2935422"/>
          </a:xfrm>
        </p:spPr>
        <p:txBody>
          <a:bodyPr>
            <a:normAutofit/>
          </a:bodyPr>
          <a:lstStyle/>
          <a:p>
            <a:r>
              <a:rPr lang="en-IN" sz="2800" dirty="0"/>
              <a:t>Assimilation (</a:t>
            </a:r>
            <a:r>
              <a:rPr lang="hi-IN" sz="2800" dirty="0"/>
              <a:t>सात्मीकरण </a:t>
            </a:r>
            <a:r>
              <a:rPr lang="en-IN" sz="2800" dirty="0"/>
              <a:t>)</a:t>
            </a:r>
            <a:r>
              <a:rPr lang="hi-IN" sz="2800" dirty="0"/>
              <a:t> </a:t>
            </a:r>
            <a:r>
              <a:rPr lang="en-IN" sz="2800" dirty="0"/>
              <a:t>, Accommodation (</a:t>
            </a:r>
            <a:r>
              <a:rPr lang="hi-IN" sz="2800" dirty="0"/>
              <a:t>समावेशन</a:t>
            </a:r>
            <a:r>
              <a:rPr lang="en-IN" sz="2800" dirty="0"/>
              <a:t>)</a:t>
            </a:r>
          </a:p>
          <a:p>
            <a:r>
              <a:rPr lang="en-IN" sz="2800" dirty="0"/>
              <a:t>Adjustment (</a:t>
            </a:r>
            <a:r>
              <a:rPr lang="hi-IN" sz="2800" dirty="0"/>
              <a:t>जुळवून घेणे</a:t>
            </a:r>
            <a:r>
              <a:rPr lang="en-IN" sz="2800" dirty="0"/>
              <a:t>),Involvement(</a:t>
            </a:r>
            <a:r>
              <a:rPr lang="hi-IN" sz="2800" dirty="0"/>
              <a:t>सहभाग</a:t>
            </a:r>
            <a:r>
              <a:rPr lang="en-IN" sz="2800" dirty="0"/>
              <a:t>)</a:t>
            </a:r>
          </a:p>
          <a:p>
            <a:r>
              <a:rPr lang="en-IN" sz="2800" dirty="0"/>
              <a:t>Organization(</a:t>
            </a:r>
            <a:r>
              <a:rPr lang="hi-IN" sz="2800" dirty="0"/>
              <a:t>संघटन</a:t>
            </a:r>
            <a:r>
              <a:rPr lang="en-IN" sz="2800" dirty="0"/>
              <a:t>),Accommodation(</a:t>
            </a:r>
            <a:r>
              <a:rPr lang="hi-IN" sz="2800" dirty="0"/>
              <a:t>समावेशन</a:t>
            </a:r>
            <a:r>
              <a:rPr lang="en-IN" sz="2800" dirty="0"/>
              <a:t>)</a:t>
            </a:r>
          </a:p>
          <a:p>
            <a:endParaRPr lang="en-IN" sz="2800" dirty="0"/>
          </a:p>
        </p:txBody>
      </p:sp>
    </p:spTree>
    <p:extLst>
      <p:ext uri="{BB962C8B-B14F-4D97-AF65-F5344CB8AC3E}">
        <p14:creationId xmlns:p14="http://schemas.microsoft.com/office/powerpoint/2010/main" val="12358616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fontScale="90000"/>
          </a:bodyPr>
          <a:lstStyle/>
          <a:p>
            <a:pPr algn="l"/>
            <a:r>
              <a:rPr lang="en-IN" dirty="0"/>
              <a:t>Classification and Seriation is possible in ……period.</a:t>
            </a:r>
            <a:r>
              <a:rPr lang="hi-IN" dirty="0"/>
              <a:t> </a:t>
            </a:r>
            <a:br>
              <a:rPr lang="en-IN" dirty="0"/>
            </a:br>
            <a:r>
              <a:rPr lang="hi-IN" sz="3100" dirty="0"/>
              <a:t>वर्गीकरण आणि क्रमितीकरण  ... अवस्थेत शक्य होते </a:t>
            </a:r>
            <a:endParaRPr lang="en-IN" dirty="0"/>
          </a:p>
        </p:txBody>
      </p:sp>
      <p:sp>
        <p:nvSpPr>
          <p:cNvPr id="3" name="Content Placeholder 2"/>
          <p:cNvSpPr>
            <a:spLocks noGrp="1"/>
          </p:cNvSpPr>
          <p:nvPr>
            <p:ph idx="1"/>
          </p:nvPr>
        </p:nvSpPr>
        <p:spPr>
          <a:xfrm>
            <a:off x="457200" y="2514600"/>
            <a:ext cx="8229600" cy="3611563"/>
          </a:xfrm>
        </p:spPr>
        <p:txBody>
          <a:bodyPr>
            <a:normAutofit/>
          </a:bodyPr>
          <a:lstStyle/>
          <a:p>
            <a:r>
              <a:rPr lang="en-IN" sz="2800" dirty="0"/>
              <a:t>Sensorimotor Period (0-2 Years)</a:t>
            </a:r>
            <a:r>
              <a:rPr lang="hi-IN" sz="2800" dirty="0"/>
              <a:t>वेदक कारक कालखंड  </a:t>
            </a:r>
          </a:p>
          <a:p>
            <a:r>
              <a:rPr lang="en-IN" sz="2800" dirty="0"/>
              <a:t>Pre-operational Period (2-7 years) </a:t>
            </a:r>
            <a:r>
              <a:rPr lang="hi-IN" sz="2800" dirty="0"/>
              <a:t>क्रियापूर्व कालखंड </a:t>
            </a:r>
          </a:p>
          <a:p>
            <a:r>
              <a:rPr lang="en-IN" sz="2800" dirty="0"/>
              <a:t>Concrete Operational Period(7-11 Years) </a:t>
            </a:r>
            <a:r>
              <a:rPr lang="hi-IN" sz="2800" dirty="0"/>
              <a:t>मूर्त क्रियात्मक कालखंड </a:t>
            </a:r>
          </a:p>
          <a:p>
            <a:r>
              <a:rPr lang="en-IN" sz="2800" dirty="0"/>
              <a:t>Formal Operational Period (11-15 Years) </a:t>
            </a:r>
            <a:r>
              <a:rPr lang="hi-IN" sz="2800" dirty="0"/>
              <a:t>वस्तुनिष्ठ क्रियात्मक कालखंड </a:t>
            </a:r>
          </a:p>
          <a:p>
            <a:endParaRPr lang="en-IN" sz="2800" dirty="0"/>
          </a:p>
        </p:txBody>
      </p:sp>
    </p:spTree>
    <p:extLst>
      <p:ext uri="{BB962C8B-B14F-4D97-AF65-F5344CB8AC3E}">
        <p14:creationId xmlns:p14="http://schemas.microsoft.com/office/powerpoint/2010/main" val="4230173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Autofit/>
          </a:bodyPr>
          <a:lstStyle/>
          <a:p>
            <a:pPr algn="l"/>
            <a:r>
              <a:rPr lang="en-IN" sz="3600" dirty="0"/>
              <a:t>In which period imaginary and abstract thinking possible? </a:t>
            </a:r>
            <a:br>
              <a:rPr lang="en-IN" sz="3600" dirty="0"/>
            </a:br>
            <a:r>
              <a:rPr lang="hi-IN" sz="2400" dirty="0"/>
              <a:t>कोणत्या कालखंडात काल्पनिक आणि अमूर्त विचार करणे शक्य होते?</a:t>
            </a:r>
            <a:endParaRPr lang="en-IN" sz="3600" dirty="0"/>
          </a:p>
        </p:txBody>
      </p:sp>
      <p:sp>
        <p:nvSpPr>
          <p:cNvPr id="3" name="Content Placeholder 2"/>
          <p:cNvSpPr>
            <a:spLocks noGrp="1"/>
          </p:cNvSpPr>
          <p:nvPr>
            <p:ph idx="1"/>
          </p:nvPr>
        </p:nvSpPr>
        <p:spPr>
          <a:xfrm>
            <a:off x="533400" y="2209801"/>
            <a:ext cx="8229600" cy="4191000"/>
          </a:xfrm>
        </p:spPr>
        <p:txBody>
          <a:bodyPr>
            <a:normAutofit/>
          </a:bodyPr>
          <a:lstStyle/>
          <a:p>
            <a:r>
              <a:rPr lang="en-IN" sz="2800" dirty="0"/>
              <a:t>Sensorimotor Period (0-2 Years)</a:t>
            </a:r>
            <a:r>
              <a:rPr lang="hi-IN" sz="2800" dirty="0"/>
              <a:t>वेदक कारक कालखंड  </a:t>
            </a:r>
          </a:p>
          <a:p>
            <a:r>
              <a:rPr lang="en-IN" sz="2800" dirty="0"/>
              <a:t>Pre-operational Period (2-7 years) </a:t>
            </a:r>
            <a:r>
              <a:rPr lang="hi-IN" sz="2800" dirty="0"/>
              <a:t>क्रियापूर्व कालखंड </a:t>
            </a:r>
          </a:p>
          <a:p>
            <a:r>
              <a:rPr lang="en-IN" sz="2800" dirty="0"/>
              <a:t>Concrete Operational Period(7-11 Years) </a:t>
            </a:r>
            <a:r>
              <a:rPr lang="hi-IN" sz="2800" dirty="0"/>
              <a:t>मूर्त क्रियात्मक कालखंड </a:t>
            </a:r>
          </a:p>
          <a:p>
            <a:r>
              <a:rPr lang="en-IN" sz="2800" dirty="0"/>
              <a:t>Formal Operational Period (11-15 Years) </a:t>
            </a:r>
            <a:r>
              <a:rPr lang="hi-IN" sz="2800" dirty="0"/>
              <a:t>वस्तुनिष्ठ क्रियात्मक कालखंड </a:t>
            </a:r>
          </a:p>
        </p:txBody>
      </p:sp>
    </p:spTree>
    <p:extLst>
      <p:ext uri="{BB962C8B-B14F-4D97-AF65-F5344CB8AC3E}">
        <p14:creationId xmlns:p14="http://schemas.microsoft.com/office/powerpoint/2010/main" val="455281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752600"/>
          </a:xfrm>
        </p:spPr>
        <p:txBody>
          <a:bodyPr>
            <a:noAutofit/>
          </a:bodyPr>
          <a:lstStyle/>
          <a:p>
            <a:pPr algn="l"/>
            <a:r>
              <a:rPr lang="en-IN" sz="3200" dirty="0"/>
              <a:t>Name the cognitive ability which is possible in Formal Operational Period?</a:t>
            </a:r>
            <a:r>
              <a:rPr lang="hi-IN" sz="3200" dirty="0"/>
              <a:t> </a:t>
            </a:r>
            <a:br>
              <a:rPr lang="en-IN" sz="3200" dirty="0"/>
            </a:br>
            <a:r>
              <a:rPr lang="en-IN" sz="2800" dirty="0"/>
              <a:t>(</a:t>
            </a:r>
            <a:r>
              <a:rPr lang="hi-IN" sz="2800" dirty="0"/>
              <a:t>वस्तुनिष्ठ क्रियात्मक कालखंडात कोणती बोधात्मक क्षमता शक्य होते?</a:t>
            </a:r>
            <a:r>
              <a:rPr lang="en-IN" sz="2800" dirty="0"/>
              <a:t> )</a:t>
            </a:r>
            <a:r>
              <a:rPr lang="hi-IN" sz="2800" dirty="0"/>
              <a:t> </a:t>
            </a:r>
            <a:endParaRPr lang="en-IN" sz="2800" dirty="0"/>
          </a:p>
        </p:txBody>
      </p:sp>
      <p:sp>
        <p:nvSpPr>
          <p:cNvPr id="3" name="Content Placeholder 2"/>
          <p:cNvSpPr>
            <a:spLocks noGrp="1"/>
          </p:cNvSpPr>
          <p:nvPr>
            <p:ph idx="1"/>
          </p:nvPr>
        </p:nvSpPr>
        <p:spPr>
          <a:xfrm>
            <a:off x="533400" y="2361014"/>
            <a:ext cx="8229600" cy="4525963"/>
          </a:xfrm>
        </p:spPr>
        <p:txBody>
          <a:bodyPr>
            <a:normAutofit/>
          </a:bodyPr>
          <a:lstStyle/>
          <a:p>
            <a:r>
              <a:rPr lang="en-IN" sz="2800" dirty="0"/>
              <a:t>Inversion (</a:t>
            </a:r>
            <a:r>
              <a:rPr lang="hi-IN" sz="2800" dirty="0"/>
              <a:t>व्यस्तीकरण </a:t>
            </a:r>
            <a:r>
              <a:rPr lang="en-IN" sz="2800" dirty="0"/>
              <a:t>)</a:t>
            </a:r>
          </a:p>
          <a:p>
            <a:r>
              <a:rPr lang="en-IN" sz="2800" dirty="0"/>
              <a:t>Classification (</a:t>
            </a:r>
            <a:r>
              <a:rPr lang="hi-IN" sz="2800" dirty="0"/>
              <a:t>वर्गीकरण</a:t>
            </a:r>
            <a:r>
              <a:rPr lang="en-IN" sz="2800" dirty="0"/>
              <a:t>)</a:t>
            </a:r>
          </a:p>
          <a:p>
            <a:r>
              <a:rPr lang="en-IN" sz="2800" dirty="0"/>
              <a:t>Seriation(</a:t>
            </a:r>
            <a:r>
              <a:rPr lang="hi-IN" sz="2800" dirty="0"/>
              <a:t>क्रमितीकरण </a:t>
            </a:r>
            <a:r>
              <a:rPr lang="en-IN" sz="2800" dirty="0"/>
              <a:t>)</a:t>
            </a:r>
          </a:p>
          <a:p>
            <a:r>
              <a:rPr lang="en-IN" sz="2800" dirty="0"/>
              <a:t>Above all</a:t>
            </a:r>
          </a:p>
          <a:p>
            <a:endParaRPr lang="en-IN" sz="2800" dirty="0"/>
          </a:p>
        </p:txBody>
      </p:sp>
    </p:spTree>
    <p:extLst>
      <p:ext uri="{BB962C8B-B14F-4D97-AF65-F5344CB8AC3E}">
        <p14:creationId xmlns:p14="http://schemas.microsoft.com/office/powerpoint/2010/main" val="1021100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8229600" cy="2286000"/>
          </a:xfrm>
        </p:spPr>
        <p:txBody>
          <a:bodyPr>
            <a:noAutofit/>
          </a:bodyPr>
          <a:lstStyle/>
          <a:p>
            <a:pPr algn="l"/>
            <a:r>
              <a:rPr lang="en-IN" sz="3200" dirty="0"/>
              <a:t>Name the cognitive ability which is possible in Concrete Operational Period</a:t>
            </a:r>
            <a:r>
              <a:rPr lang="en-IN" sz="2800" dirty="0"/>
              <a:t>?</a:t>
            </a:r>
            <a:br>
              <a:rPr lang="en-IN" sz="2800" dirty="0"/>
            </a:br>
            <a:r>
              <a:rPr lang="en-IN" sz="2800" dirty="0"/>
              <a:t>(</a:t>
            </a:r>
            <a:r>
              <a:rPr lang="hi-IN" sz="2800" dirty="0"/>
              <a:t>मूर्त </a:t>
            </a:r>
            <a:r>
              <a:rPr lang="hi-IN" sz="2800"/>
              <a:t>क्रियात्मक कालखंडात</a:t>
            </a:r>
            <a:r>
              <a:rPr lang="en-IN" sz="2800"/>
              <a:t> </a:t>
            </a:r>
            <a:r>
              <a:rPr lang="hi-IN" sz="2800" dirty="0"/>
              <a:t>कोणती बोधात्मक क्षमता शक्य होते?</a:t>
            </a:r>
            <a:r>
              <a:rPr lang="en-IN" sz="2800" dirty="0"/>
              <a:t> )</a:t>
            </a:r>
            <a:r>
              <a:rPr lang="hi-IN" sz="2800" dirty="0"/>
              <a:t> </a:t>
            </a:r>
            <a:br>
              <a:rPr lang="hi-IN" sz="2800" dirty="0"/>
            </a:br>
            <a:endParaRPr lang="en-IN" sz="3200" dirty="0"/>
          </a:p>
        </p:txBody>
      </p:sp>
      <p:sp>
        <p:nvSpPr>
          <p:cNvPr id="3" name="Content Placeholder 2"/>
          <p:cNvSpPr>
            <a:spLocks noGrp="1"/>
          </p:cNvSpPr>
          <p:nvPr>
            <p:ph idx="1"/>
          </p:nvPr>
        </p:nvSpPr>
        <p:spPr>
          <a:xfrm>
            <a:off x="457200" y="2819400"/>
            <a:ext cx="8229600" cy="3657600"/>
          </a:xfrm>
        </p:spPr>
        <p:txBody>
          <a:bodyPr>
            <a:normAutofit/>
          </a:bodyPr>
          <a:lstStyle/>
          <a:p>
            <a:r>
              <a:rPr lang="en-IN" sz="2800" dirty="0"/>
              <a:t>Classification (</a:t>
            </a:r>
            <a:r>
              <a:rPr lang="hi-IN" sz="2800" dirty="0"/>
              <a:t>वर्गीकरण</a:t>
            </a:r>
            <a:r>
              <a:rPr lang="en-IN" sz="2800" dirty="0"/>
              <a:t>) </a:t>
            </a:r>
          </a:p>
          <a:p>
            <a:r>
              <a:rPr lang="en-IN" sz="2800" dirty="0"/>
              <a:t>Inversion (</a:t>
            </a:r>
            <a:r>
              <a:rPr lang="hi-IN" sz="2800" dirty="0"/>
              <a:t>व्यस्तीकरण </a:t>
            </a:r>
            <a:r>
              <a:rPr lang="en-IN" sz="2800" dirty="0"/>
              <a:t>)</a:t>
            </a:r>
          </a:p>
          <a:p>
            <a:r>
              <a:rPr lang="en-IN" sz="2800" dirty="0"/>
              <a:t>Reciprocity (</a:t>
            </a:r>
            <a:r>
              <a:rPr lang="hi-IN" sz="2800" dirty="0"/>
              <a:t>परस्परता</a:t>
            </a:r>
            <a:r>
              <a:rPr lang="en-IN" sz="2800" dirty="0"/>
              <a:t>)</a:t>
            </a:r>
          </a:p>
          <a:p>
            <a:r>
              <a:rPr lang="en-IN" sz="2800" dirty="0"/>
              <a:t>Imaginary thinking (</a:t>
            </a:r>
            <a:r>
              <a:rPr lang="hi-IN" sz="2800" dirty="0"/>
              <a:t>काल्पनिक विचार </a:t>
            </a:r>
            <a:r>
              <a:rPr lang="en-IN" sz="2800" dirty="0"/>
              <a:t>)</a:t>
            </a:r>
          </a:p>
          <a:p>
            <a:endParaRPr lang="en-IN" sz="2800" dirty="0"/>
          </a:p>
        </p:txBody>
      </p:sp>
    </p:spTree>
    <p:extLst>
      <p:ext uri="{BB962C8B-B14F-4D97-AF65-F5344CB8AC3E}">
        <p14:creationId xmlns:p14="http://schemas.microsoft.com/office/powerpoint/2010/main" val="34980716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p:spPr>
        <p:txBody>
          <a:bodyPr>
            <a:normAutofit/>
          </a:bodyPr>
          <a:lstStyle/>
          <a:p>
            <a:pPr algn="l"/>
            <a:r>
              <a:rPr lang="en-IN" sz="3200" dirty="0"/>
              <a:t>There is a lack of concept of conservation in …..stage.</a:t>
            </a:r>
            <a:br>
              <a:rPr lang="en-IN" sz="3200" dirty="0"/>
            </a:br>
            <a:r>
              <a:rPr lang="en-IN" sz="2800" dirty="0"/>
              <a:t>(…….</a:t>
            </a:r>
            <a:r>
              <a:rPr lang="hi-IN" sz="2800" dirty="0"/>
              <a:t> कालखंडात धारणीकरण क्षमतेचा अभाव</a:t>
            </a:r>
            <a:r>
              <a:rPr lang="en-IN" sz="2800" dirty="0"/>
              <a:t> </a:t>
            </a:r>
            <a:r>
              <a:rPr lang="hi-IN" sz="2800" dirty="0"/>
              <a:t>दिसून येतो </a:t>
            </a:r>
            <a:r>
              <a:rPr lang="en-IN" sz="2800" dirty="0"/>
              <a:t>)</a:t>
            </a:r>
          </a:p>
        </p:txBody>
      </p:sp>
      <p:sp>
        <p:nvSpPr>
          <p:cNvPr id="3" name="Content Placeholder 2"/>
          <p:cNvSpPr>
            <a:spLocks noGrp="1"/>
          </p:cNvSpPr>
          <p:nvPr>
            <p:ph idx="1"/>
          </p:nvPr>
        </p:nvSpPr>
        <p:spPr>
          <a:xfrm>
            <a:off x="457200" y="2057400"/>
            <a:ext cx="8229600" cy="4525963"/>
          </a:xfrm>
        </p:spPr>
        <p:txBody>
          <a:bodyPr>
            <a:normAutofit/>
          </a:bodyPr>
          <a:lstStyle/>
          <a:p>
            <a:r>
              <a:rPr lang="en-IN" sz="2800" dirty="0"/>
              <a:t>Pre-operational Period (2-7 years) </a:t>
            </a:r>
            <a:r>
              <a:rPr lang="hi-IN" sz="2800" dirty="0"/>
              <a:t>क्रियापूर्व कालखंड </a:t>
            </a:r>
          </a:p>
          <a:p>
            <a:r>
              <a:rPr lang="en-IN" sz="2800" dirty="0"/>
              <a:t>Concrete Operational Period(7-11 Years) </a:t>
            </a:r>
            <a:r>
              <a:rPr lang="hi-IN" sz="2800" dirty="0"/>
              <a:t>मूर्त क्रियात्मक कालखंड </a:t>
            </a:r>
          </a:p>
          <a:p>
            <a:r>
              <a:rPr lang="en-IN" sz="2800" dirty="0"/>
              <a:t>Formal Operational Period (11-15 Years) </a:t>
            </a:r>
            <a:r>
              <a:rPr lang="hi-IN" sz="2800" dirty="0"/>
              <a:t>वस्तुनिष्ठ क्रियात्मक कालखंड </a:t>
            </a:r>
            <a:endParaRPr lang="en-IN" sz="2800" dirty="0"/>
          </a:p>
          <a:p>
            <a:r>
              <a:rPr lang="en-IN" sz="2800" dirty="0"/>
              <a:t>Above all</a:t>
            </a:r>
            <a:endParaRPr lang="hi-IN" sz="2800" dirty="0"/>
          </a:p>
          <a:p>
            <a:endParaRPr lang="en-IN" sz="2800" dirty="0"/>
          </a:p>
        </p:txBody>
      </p:sp>
    </p:spTree>
    <p:extLst>
      <p:ext uri="{BB962C8B-B14F-4D97-AF65-F5344CB8AC3E}">
        <p14:creationId xmlns:p14="http://schemas.microsoft.com/office/powerpoint/2010/main" val="2705657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IN" sz="3200" dirty="0"/>
              <a:t>Concept of Conservation  develops during---- period.</a:t>
            </a:r>
            <a:br>
              <a:rPr lang="en-IN" sz="3200" dirty="0"/>
            </a:br>
            <a:r>
              <a:rPr lang="hi-IN" sz="2800" dirty="0"/>
              <a:t>धारणीकरण संकल्पना... या अवस्थेत विकसित होते. </a:t>
            </a:r>
            <a:endParaRPr lang="en-IN" sz="3200" dirty="0"/>
          </a:p>
        </p:txBody>
      </p:sp>
      <p:sp>
        <p:nvSpPr>
          <p:cNvPr id="3" name="Content Placeholder 2"/>
          <p:cNvSpPr>
            <a:spLocks noGrp="1"/>
          </p:cNvSpPr>
          <p:nvPr>
            <p:ph idx="1"/>
          </p:nvPr>
        </p:nvSpPr>
        <p:spPr>
          <a:xfrm>
            <a:off x="457200" y="2133600"/>
            <a:ext cx="8229600" cy="4525963"/>
          </a:xfrm>
        </p:spPr>
        <p:txBody>
          <a:bodyPr>
            <a:normAutofit/>
          </a:bodyPr>
          <a:lstStyle/>
          <a:p>
            <a:r>
              <a:rPr lang="en-IN" sz="2800" dirty="0"/>
              <a:t>Sensorimotor (0-2 Years)</a:t>
            </a:r>
            <a:r>
              <a:rPr lang="hi-IN" sz="2800" dirty="0"/>
              <a:t>वेदक कारक कालखंड  </a:t>
            </a:r>
          </a:p>
          <a:p>
            <a:r>
              <a:rPr lang="en-IN" sz="2800" dirty="0"/>
              <a:t>Pre-operational (2-7 years) </a:t>
            </a:r>
            <a:r>
              <a:rPr lang="hi-IN" sz="2800" dirty="0"/>
              <a:t>क्रियापूर्व कालखंड </a:t>
            </a:r>
          </a:p>
          <a:p>
            <a:r>
              <a:rPr lang="en-IN" sz="2800" dirty="0"/>
              <a:t>Concrete Operational (7-11 Years) </a:t>
            </a:r>
            <a:r>
              <a:rPr lang="hi-IN" sz="2800" dirty="0"/>
              <a:t>मूर्त क्रियात्मक कालखंड </a:t>
            </a:r>
            <a:endParaRPr lang="en-IN" sz="2800" dirty="0"/>
          </a:p>
          <a:p>
            <a:r>
              <a:rPr lang="en-IN" sz="2800" dirty="0"/>
              <a:t>Formal Operational Period (11-15 Years) </a:t>
            </a:r>
            <a:r>
              <a:rPr lang="hi-IN" sz="2800" dirty="0"/>
              <a:t>वस्तुनिष्ठ क्रियात्मक कालखंड </a:t>
            </a:r>
          </a:p>
          <a:p>
            <a:endParaRPr lang="en-IN" sz="2800" dirty="0"/>
          </a:p>
        </p:txBody>
      </p:sp>
    </p:spTree>
    <p:extLst>
      <p:ext uri="{BB962C8B-B14F-4D97-AF65-F5344CB8AC3E}">
        <p14:creationId xmlns:p14="http://schemas.microsoft.com/office/powerpoint/2010/main" val="38256730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FFF41-B251-4A94-AC3A-74F4626C2777}"/>
              </a:ext>
            </a:extLst>
          </p:cNvPr>
          <p:cNvSpPr>
            <a:spLocks noGrp="1"/>
          </p:cNvSpPr>
          <p:nvPr>
            <p:ph type="title"/>
          </p:nvPr>
        </p:nvSpPr>
        <p:spPr>
          <a:xfrm>
            <a:off x="304800" y="228600"/>
            <a:ext cx="8534400" cy="2819400"/>
          </a:xfrm>
        </p:spPr>
        <p:txBody>
          <a:bodyPr>
            <a:normAutofit fontScale="90000"/>
          </a:bodyPr>
          <a:lstStyle/>
          <a:p>
            <a:pPr algn="l"/>
            <a:br>
              <a:rPr lang="en-US" sz="3600" b="0" i="0" cap="none" dirty="0">
                <a:solidFill>
                  <a:srgbClr val="0A0A0A"/>
                </a:solidFill>
                <a:effectLst/>
                <a:latin typeface="muli"/>
              </a:rPr>
            </a:br>
            <a:br>
              <a:rPr lang="en-US" sz="3600" dirty="0">
                <a:solidFill>
                  <a:srgbClr val="0A0A0A"/>
                </a:solidFill>
                <a:latin typeface="muli"/>
              </a:rPr>
            </a:br>
            <a:br>
              <a:rPr lang="en-US" sz="3600" dirty="0">
                <a:solidFill>
                  <a:srgbClr val="0A0A0A"/>
                </a:solidFill>
                <a:latin typeface="muli"/>
              </a:rPr>
            </a:br>
            <a:r>
              <a:rPr lang="en-US" sz="3600" b="0" i="0" cap="none" dirty="0">
                <a:solidFill>
                  <a:srgbClr val="0A0A0A"/>
                </a:solidFill>
                <a:effectLst/>
                <a:latin typeface="muli"/>
              </a:rPr>
              <a:t>Which of the following is a </a:t>
            </a:r>
            <a:r>
              <a:rPr lang="en-US" sz="3600" cap="none" dirty="0">
                <a:solidFill>
                  <a:srgbClr val="0A0A0A"/>
                </a:solidFill>
                <a:latin typeface="muli"/>
              </a:rPr>
              <a:t>P</a:t>
            </a:r>
            <a:r>
              <a:rPr lang="en-US" sz="3600" b="0" i="0" cap="none" dirty="0">
                <a:solidFill>
                  <a:srgbClr val="0A0A0A"/>
                </a:solidFill>
                <a:effectLst/>
                <a:latin typeface="muli"/>
              </a:rPr>
              <a:t>iagetian concept in the context of the </a:t>
            </a:r>
            <a:r>
              <a:rPr lang="en-US" sz="3100" b="0" i="0" cap="none" dirty="0">
                <a:solidFill>
                  <a:srgbClr val="0A0A0A"/>
                </a:solidFill>
                <a:effectLst/>
                <a:latin typeface="muli"/>
              </a:rPr>
              <a:t>cognitive</a:t>
            </a:r>
            <a:r>
              <a:rPr lang="en-US" sz="3600" b="0" i="0" cap="none" dirty="0">
                <a:solidFill>
                  <a:srgbClr val="0A0A0A"/>
                </a:solidFill>
                <a:effectLst/>
                <a:latin typeface="muli"/>
              </a:rPr>
              <a:t> development of children?</a:t>
            </a:r>
            <a:br>
              <a:rPr lang="en-US" sz="3600" b="0" i="0" cap="none" dirty="0">
                <a:solidFill>
                  <a:srgbClr val="0A0A0A"/>
                </a:solidFill>
                <a:effectLst/>
                <a:latin typeface="muli"/>
              </a:rPr>
            </a:br>
            <a:r>
              <a:rPr lang="hi-IN" sz="3100" cap="none" dirty="0">
                <a:solidFill>
                  <a:srgbClr val="0A0A0A"/>
                </a:solidFill>
                <a:latin typeface="muli"/>
              </a:rPr>
              <a:t>मुलांच्या बोधात्मक विकासासंदर्भात  पियाजे  यांनी  खालीलपैकी कोणती  संकल्पना सांगितली आहे ?</a:t>
            </a:r>
            <a:br>
              <a:rPr lang="en-US" sz="3100" b="0" i="0" cap="none" dirty="0">
                <a:solidFill>
                  <a:srgbClr val="0A0A0A"/>
                </a:solidFill>
                <a:effectLst/>
                <a:latin typeface="muli"/>
              </a:rPr>
            </a:br>
            <a:br>
              <a:rPr lang="en-US" sz="3600" b="0" i="0" cap="none" dirty="0">
                <a:solidFill>
                  <a:srgbClr val="0A0A0A"/>
                </a:solidFill>
                <a:effectLst/>
                <a:latin typeface="muli"/>
              </a:rPr>
            </a:br>
            <a:endParaRPr lang="en-IN" cap="none" dirty="0"/>
          </a:p>
        </p:txBody>
      </p:sp>
      <p:sp>
        <p:nvSpPr>
          <p:cNvPr id="3" name="Content Placeholder 2">
            <a:extLst>
              <a:ext uri="{FF2B5EF4-FFF2-40B4-BE49-F238E27FC236}">
                <a16:creationId xmlns:a16="http://schemas.microsoft.com/office/drawing/2014/main" id="{B0887189-D43F-4A33-BBEC-8B765EBBE716}"/>
              </a:ext>
            </a:extLst>
          </p:cNvPr>
          <p:cNvSpPr>
            <a:spLocks noGrp="1"/>
          </p:cNvSpPr>
          <p:nvPr>
            <p:ph idx="1"/>
          </p:nvPr>
        </p:nvSpPr>
        <p:spPr>
          <a:xfrm>
            <a:off x="304800" y="3276600"/>
            <a:ext cx="8229600" cy="4525963"/>
          </a:xfrm>
        </p:spPr>
        <p:txBody>
          <a:bodyPr>
            <a:normAutofit fontScale="92500" lnSpcReduction="20000"/>
          </a:bodyPr>
          <a:lstStyle/>
          <a:p>
            <a:r>
              <a:rPr lang="en-US" b="0" i="0" dirty="0">
                <a:solidFill>
                  <a:srgbClr val="0A0A0A"/>
                </a:solidFill>
                <a:effectLst/>
                <a:latin typeface="muli"/>
              </a:rPr>
              <a:t>(1) Schemas (</a:t>
            </a:r>
            <a:r>
              <a:rPr lang="hi-IN" dirty="0">
                <a:solidFill>
                  <a:srgbClr val="0A0A0A"/>
                </a:solidFill>
                <a:latin typeface="muli"/>
              </a:rPr>
              <a:t>आकृतिबंध </a:t>
            </a:r>
            <a:r>
              <a:rPr lang="en-IN" dirty="0">
                <a:solidFill>
                  <a:srgbClr val="0A0A0A"/>
                </a:solidFill>
                <a:latin typeface="muli"/>
              </a:rPr>
              <a:t>)</a:t>
            </a:r>
            <a:r>
              <a:rPr lang="hi-IN" dirty="0">
                <a:solidFill>
                  <a:srgbClr val="0A0A0A"/>
                </a:solidFill>
                <a:latin typeface="muli"/>
              </a:rPr>
              <a:t> </a:t>
            </a:r>
            <a:endParaRPr lang="en-IN" dirty="0">
              <a:solidFill>
                <a:srgbClr val="0A0A0A"/>
              </a:solidFill>
              <a:latin typeface="muli"/>
            </a:endParaRPr>
          </a:p>
          <a:p>
            <a:r>
              <a:rPr lang="en-US" b="0" i="0" dirty="0">
                <a:solidFill>
                  <a:srgbClr val="0A0A0A"/>
                </a:solidFill>
                <a:effectLst/>
                <a:latin typeface="muli"/>
              </a:rPr>
              <a:t>(2) Observational learning (</a:t>
            </a:r>
            <a:r>
              <a:rPr lang="hi-IN" dirty="0">
                <a:solidFill>
                  <a:srgbClr val="0A0A0A"/>
                </a:solidFill>
                <a:latin typeface="muli"/>
              </a:rPr>
              <a:t>निरीक्षणातून अध्ययन </a:t>
            </a:r>
            <a:r>
              <a:rPr lang="en-IN" dirty="0">
                <a:solidFill>
                  <a:srgbClr val="0A0A0A"/>
                </a:solidFill>
                <a:latin typeface="muli"/>
              </a:rPr>
              <a:t>)</a:t>
            </a:r>
          </a:p>
          <a:p>
            <a:r>
              <a:rPr lang="en-US" b="0" i="0" dirty="0">
                <a:solidFill>
                  <a:srgbClr val="0A0A0A"/>
                </a:solidFill>
                <a:effectLst/>
                <a:latin typeface="muli"/>
              </a:rPr>
              <a:t>(3) Conditioning (</a:t>
            </a:r>
            <a:r>
              <a:rPr lang="hi-IN" dirty="0">
                <a:solidFill>
                  <a:srgbClr val="0A0A0A"/>
                </a:solidFill>
                <a:latin typeface="muli"/>
              </a:rPr>
              <a:t>अभिसंधान </a:t>
            </a:r>
            <a:r>
              <a:rPr lang="en-IN" dirty="0">
                <a:solidFill>
                  <a:srgbClr val="0A0A0A"/>
                </a:solidFill>
                <a:latin typeface="muli"/>
              </a:rPr>
              <a:t>)</a:t>
            </a:r>
            <a:br>
              <a:rPr lang="en-US" dirty="0">
                <a:solidFill>
                  <a:srgbClr val="0A0A0A"/>
                </a:solidFill>
                <a:latin typeface="muli"/>
              </a:rPr>
            </a:br>
            <a:br>
              <a:rPr lang="en-US" b="0" i="0" dirty="0">
                <a:solidFill>
                  <a:srgbClr val="0A0A0A"/>
                </a:solidFill>
                <a:effectLst/>
                <a:latin typeface="muli"/>
              </a:rPr>
            </a:br>
            <a:r>
              <a:rPr lang="en-US" b="0" i="0" dirty="0">
                <a:solidFill>
                  <a:srgbClr val="0A0A0A"/>
                </a:solidFill>
                <a:effectLst/>
                <a:latin typeface="muli"/>
              </a:rPr>
              <a:t>(4) Reinforcement (</a:t>
            </a:r>
            <a:r>
              <a:rPr lang="hi-IN" dirty="0">
                <a:solidFill>
                  <a:srgbClr val="0A0A0A"/>
                </a:solidFill>
                <a:latin typeface="muli"/>
              </a:rPr>
              <a:t>प्रबलन</a:t>
            </a:r>
            <a:r>
              <a:rPr lang="en-IN" dirty="0">
                <a:solidFill>
                  <a:srgbClr val="0A0A0A"/>
                </a:solidFill>
                <a:latin typeface="muli"/>
              </a:rPr>
              <a:t>)</a:t>
            </a:r>
            <a:endParaRPr lang="en-US" b="0" i="0" dirty="0">
              <a:solidFill>
                <a:srgbClr val="0A0A0A"/>
              </a:solidFill>
              <a:effectLst/>
              <a:latin typeface="muli"/>
            </a:endParaRPr>
          </a:p>
          <a:p>
            <a:endParaRPr lang="en-IN" dirty="0"/>
          </a:p>
          <a:p>
            <a:endParaRPr lang="en-IN" dirty="0"/>
          </a:p>
          <a:p>
            <a:endParaRPr lang="en-IN" dirty="0"/>
          </a:p>
          <a:p>
            <a:r>
              <a:rPr lang="en-IN" b="1" i="0" dirty="0">
                <a:solidFill>
                  <a:srgbClr val="0A0A0A"/>
                </a:solidFill>
                <a:effectLst/>
                <a:latin typeface="muli"/>
              </a:rPr>
              <a:t>Ans: 1</a:t>
            </a:r>
            <a:endParaRPr lang="en-IN" dirty="0"/>
          </a:p>
        </p:txBody>
      </p:sp>
    </p:spTree>
    <p:extLst>
      <p:ext uri="{BB962C8B-B14F-4D97-AF65-F5344CB8AC3E}">
        <p14:creationId xmlns:p14="http://schemas.microsoft.com/office/powerpoint/2010/main" val="28962139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7C594-BE7D-471B-AFC7-7225AF86FF5A}"/>
              </a:ext>
            </a:extLst>
          </p:cNvPr>
          <p:cNvSpPr>
            <a:spLocks noGrp="1"/>
          </p:cNvSpPr>
          <p:nvPr>
            <p:ph type="title"/>
          </p:nvPr>
        </p:nvSpPr>
        <p:spPr/>
        <p:txBody>
          <a:bodyPr>
            <a:noAutofit/>
          </a:bodyPr>
          <a:lstStyle/>
          <a:p>
            <a:pPr algn="l"/>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पियाजेच्या</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मते</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बौद्धिक</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विकासासाठी</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a:t>
            </a:r>
            <a:br>
              <a:rPr lang="en-IN" sz="2800" dirty="0">
                <a:latin typeface="Calibri" panose="020F0502020204030204" pitchFamily="34" charset="0"/>
                <a:ea typeface="Calibri" panose="020F0502020204030204" pitchFamily="34" charset="0"/>
                <a:cs typeface="Mangal" panose="02040503050203030202" pitchFamily="18" charset="0"/>
              </a:rPr>
            </a:br>
            <a:endParaRPr lang="en-IN" dirty="0"/>
          </a:p>
        </p:txBody>
      </p:sp>
      <p:sp>
        <p:nvSpPr>
          <p:cNvPr id="3" name="Content Placeholder 2">
            <a:extLst>
              <a:ext uri="{FF2B5EF4-FFF2-40B4-BE49-F238E27FC236}">
                <a16:creationId xmlns:a16="http://schemas.microsoft.com/office/drawing/2014/main" id="{F69EDB75-766E-4A74-959D-2A83EF1E94EB}"/>
              </a:ext>
            </a:extLst>
          </p:cNvPr>
          <p:cNvSpPr>
            <a:spLocks noGrp="1"/>
          </p:cNvSpPr>
          <p:nvPr>
            <p:ph idx="1"/>
          </p:nvPr>
        </p:nvSpPr>
        <p:spPr/>
        <p:txBody>
          <a:bodyPr>
            <a:normAutofit/>
          </a:bodyPr>
          <a:lstStyle/>
          <a:p>
            <a:pPr>
              <a:lnSpc>
                <a:spcPct val="107000"/>
              </a:lnSpc>
              <a:spcAft>
                <a:spcPts val="800"/>
              </a:spcAft>
            </a:pP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१.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जैविक</a:t>
            </a: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वाढ</a:t>
            </a: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 व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परिपक्वता</a:t>
            </a: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महत्त्वपूर्ण</a:t>
            </a:r>
            <a:endParaRPr lang="en-IN" sz="28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२.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सामाजिक</a:t>
            </a: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विकास</a:t>
            </a:r>
            <a:r>
              <a:rPr lang="en-IN" sz="2800"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महत्त्वपूर्ण</a:t>
            </a:r>
            <a:endParaRPr lang="en-IN" sz="28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३.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भाषिक</a:t>
            </a: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 व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सांस्कृतिक</a:t>
            </a:r>
            <a:r>
              <a:rPr lang="en-IN" sz="2800"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विकास</a:t>
            </a:r>
            <a:r>
              <a:rPr lang="en-IN" sz="2800"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महत्त्वपूर्ण</a:t>
            </a:r>
            <a:endParaRPr lang="en-IN" sz="28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४.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शिक्षकाची</a:t>
            </a: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भुमिका</a:t>
            </a: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महत्त्वप</a:t>
            </a:r>
            <a:r>
              <a:rPr lang="en-IN" sz="2800" dirty="0" err="1">
                <a:effectLst/>
                <a:latin typeface="Kokila" panose="020B0604020202020204" pitchFamily="34" charset="0"/>
                <a:ea typeface="Times New Roman" panose="02020603050405020304" pitchFamily="18" charset="0"/>
                <a:cs typeface="Mangal" panose="02040503050203030202" pitchFamily="18" charset="0"/>
              </a:rPr>
              <a:t>ूर्ण</a:t>
            </a:r>
            <a:endParaRPr lang="en-IN" sz="2800" dirty="0">
              <a:effectLst/>
              <a:latin typeface="Calibri" panose="020F0502020204030204" pitchFamily="34" charset="0"/>
              <a:ea typeface="Calibri" panose="020F0502020204030204" pitchFamily="34" charset="0"/>
              <a:cs typeface="Mangal" panose="02040503050203030202" pitchFamily="18" charset="0"/>
            </a:endParaRPr>
          </a:p>
          <a:p>
            <a:pPr marL="0" indent="0">
              <a:buNone/>
            </a:pPr>
            <a:endParaRPr lang="en-IN" sz="2000" dirty="0"/>
          </a:p>
        </p:txBody>
      </p:sp>
    </p:spTree>
    <p:extLst>
      <p:ext uri="{BB962C8B-B14F-4D97-AF65-F5344CB8AC3E}">
        <p14:creationId xmlns:p14="http://schemas.microsoft.com/office/powerpoint/2010/main" val="10741721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435E8-8939-4A81-94DD-57B9EB56ABB5}"/>
              </a:ext>
            </a:extLst>
          </p:cNvPr>
          <p:cNvSpPr>
            <a:spLocks noGrp="1"/>
          </p:cNvSpPr>
          <p:nvPr>
            <p:ph type="title"/>
          </p:nvPr>
        </p:nvSpPr>
        <p:spPr>
          <a:xfrm>
            <a:off x="457200" y="0"/>
            <a:ext cx="8229600" cy="1417638"/>
          </a:xfrm>
        </p:spPr>
        <p:txBody>
          <a:bodyPr>
            <a:normAutofit fontScale="90000"/>
          </a:bodyPr>
          <a:lstStyle/>
          <a:p>
            <a:pPr algn="l"/>
            <a:b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b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बालकाची</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औपचारिक</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बोधनिक</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विकासास</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 </a:t>
            </a:r>
            <a:r>
              <a:rPr lang="en-IN" sz="3100" cap="none" dirty="0">
                <a:solidFill>
                  <a:srgbClr val="0A0A0A"/>
                </a:solidFill>
                <a:latin typeface="Arial" panose="020B0604020202020204" pitchFamily="34" charset="0"/>
                <a:ea typeface="Times New Roman" panose="02020603050405020304" pitchFamily="18" charset="0"/>
                <a:cs typeface="Mangal" panose="02040503050203030202" pitchFamily="18" charset="0"/>
              </a:rPr>
              <a:t>Formal cognitive development)</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सुरुवात</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कोणत्या</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अवस्थेत</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होते</a:t>
            </a:r>
            <a:r>
              <a:rPr lang="en-IN" sz="3100" dirty="0">
                <a:solidFill>
                  <a:srgbClr val="0A0A0A"/>
                </a:solidFill>
                <a:latin typeface="Arial" panose="020B0604020202020204" pitchFamily="34" charset="0"/>
                <a:ea typeface="Times New Roman" panose="02020603050405020304" pitchFamily="18" charset="0"/>
                <a:cs typeface="Mangal" panose="02040503050203030202" pitchFamily="18" charset="0"/>
              </a:rPr>
              <a:t>?</a:t>
            </a:r>
            <a:br>
              <a:rPr lang="en-IN" sz="3100" dirty="0">
                <a:latin typeface="Calibri" panose="020F0502020204030204" pitchFamily="34" charset="0"/>
                <a:ea typeface="Calibri" panose="020F0502020204030204" pitchFamily="34" charset="0"/>
                <a:cs typeface="Mangal" panose="02040503050203030202" pitchFamily="18" charset="0"/>
              </a:rPr>
            </a:br>
            <a:endParaRPr lang="en-IN" dirty="0"/>
          </a:p>
        </p:txBody>
      </p:sp>
      <p:sp>
        <p:nvSpPr>
          <p:cNvPr id="3" name="Content Placeholder 2">
            <a:extLst>
              <a:ext uri="{FF2B5EF4-FFF2-40B4-BE49-F238E27FC236}">
                <a16:creationId xmlns:a16="http://schemas.microsoft.com/office/drawing/2014/main" id="{9CDA4198-0623-4658-AA54-723B21D4DB72}"/>
              </a:ext>
            </a:extLst>
          </p:cNvPr>
          <p:cNvSpPr>
            <a:spLocks noGrp="1"/>
          </p:cNvSpPr>
          <p:nvPr>
            <p:ph idx="1"/>
          </p:nvPr>
        </p:nvSpPr>
        <p:spPr/>
        <p:txBody>
          <a:bodyPr>
            <a:normAutofit/>
          </a:bodyPr>
          <a:lstStyle/>
          <a:p>
            <a:pPr>
              <a:lnSpc>
                <a:spcPct val="107000"/>
              </a:lnSpc>
              <a:spcAft>
                <a:spcPts val="800"/>
              </a:spcAft>
            </a:pP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१.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शैशवावस्था</a:t>
            </a:r>
            <a:endParaRPr lang="en-IN" sz="28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२.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बाल्यावस्था</a:t>
            </a:r>
            <a:endParaRPr lang="en-IN" sz="28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३.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किशोरावस्था</a:t>
            </a:r>
            <a:endParaRPr lang="en-IN" sz="28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४.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कुमारावस्था</a:t>
            </a:r>
            <a:endParaRPr lang="en-IN" sz="2800" dirty="0">
              <a:effectLst/>
              <a:latin typeface="Calibri" panose="020F0502020204030204" pitchFamily="34" charset="0"/>
              <a:ea typeface="Calibri" panose="020F0502020204030204" pitchFamily="34" charset="0"/>
              <a:cs typeface="Mangal" panose="02040503050203030202" pitchFamily="18" charset="0"/>
            </a:endParaRPr>
          </a:p>
          <a:p>
            <a:endParaRPr lang="en-IN" sz="2000" dirty="0"/>
          </a:p>
        </p:txBody>
      </p:sp>
    </p:spTree>
    <p:extLst>
      <p:ext uri="{BB962C8B-B14F-4D97-AF65-F5344CB8AC3E}">
        <p14:creationId xmlns:p14="http://schemas.microsoft.com/office/powerpoint/2010/main" val="39262317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239C4-6E20-41A0-AF75-25B1678871D6}"/>
              </a:ext>
            </a:extLst>
          </p:cNvPr>
          <p:cNvSpPr>
            <a:spLocks noGrp="1"/>
          </p:cNvSpPr>
          <p:nvPr>
            <p:ph type="title"/>
          </p:nvPr>
        </p:nvSpPr>
        <p:spPr>
          <a:xfrm>
            <a:off x="457200" y="152400"/>
            <a:ext cx="8229600" cy="1371600"/>
          </a:xfrm>
        </p:spPr>
        <p:txBody>
          <a:bodyPr>
            <a:normAutofit fontScale="90000"/>
          </a:bodyPr>
          <a:lstStyle/>
          <a:p>
            <a:pPr algn="l"/>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बौद्धिक</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विकासासाठी</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इंद्रियांचा</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वापर</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कोणत्या</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अवस्थेत</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दिसून</a:t>
            </a:r>
            <a:r>
              <a:rPr lang="en-IN" sz="31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31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येतो</a:t>
            </a:r>
            <a:r>
              <a:rPr lang="en-IN" sz="3100" dirty="0">
                <a:solidFill>
                  <a:srgbClr val="0A0A0A"/>
                </a:solidFill>
                <a:latin typeface="Arial" panose="020B0604020202020204" pitchFamily="34" charset="0"/>
                <a:ea typeface="Times New Roman" panose="02020603050405020304" pitchFamily="18" charset="0"/>
                <a:cs typeface="Mangal" panose="02040503050203030202" pitchFamily="18" charset="0"/>
              </a:rPr>
              <a:t>?</a:t>
            </a:r>
            <a:br>
              <a:rPr lang="en-IN" sz="3100" dirty="0">
                <a:latin typeface="Calibri" panose="020F0502020204030204" pitchFamily="34" charset="0"/>
                <a:ea typeface="Calibri" panose="020F0502020204030204" pitchFamily="34" charset="0"/>
                <a:cs typeface="Mangal" panose="02040503050203030202" pitchFamily="18" charset="0"/>
              </a:rPr>
            </a:br>
            <a:endParaRPr lang="en-IN" dirty="0"/>
          </a:p>
        </p:txBody>
      </p:sp>
      <p:sp>
        <p:nvSpPr>
          <p:cNvPr id="3" name="Content Placeholder 2">
            <a:extLst>
              <a:ext uri="{FF2B5EF4-FFF2-40B4-BE49-F238E27FC236}">
                <a16:creationId xmlns:a16="http://schemas.microsoft.com/office/drawing/2014/main" id="{AD498C7C-6881-4D4C-9D0A-5F746937EDBA}"/>
              </a:ext>
            </a:extLst>
          </p:cNvPr>
          <p:cNvSpPr>
            <a:spLocks noGrp="1"/>
          </p:cNvSpPr>
          <p:nvPr>
            <p:ph idx="1"/>
          </p:nvPr>
        </p:nvSpPr>
        <p:spPr/>
        <p:txBody>
          <a:bodyPr>
            <a:normAutofit/>
          </a:bodyPr>
          <a:lstStyle/>
          <a:p>
            <a:pPr>
              <a:lnSpc>
                <a:spcPct val="107000"/>
              </a:lnSpc>
              <a:spcAft>
                <a:spcPts val="800"/>
              </a:spcAft>
            </a:pP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१.शैशवावस्था</a:t>
            </a:r>
            <a:endParaRPr lang="en-IN" sz="28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२.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बाल्यावस्था</a:t>
            </a:r>
            <a:endParaRPr lang="en-IN" sz="28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३.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किशोरावस्था</a:t>
            </a:r>
            <a:endParaRPr lang="en-IN" sz="28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४.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कुमारावस्था</a:t>
            </a:r>
            <a:endParaRPr lang="en-IN" sz="2800" dirty="0">
              <a:effectLst/>
              <a:latin typeface="Calibri" panose="020F0502020204030204" pitchFamily="34" charset="0"/>
              <a:ea typeface="Calibri" panose="020F0502020204030204" pitchFamily="34" charset="0"/>
              <a:cs typeface="Mangal" panose="02040503050203030202" pitchFamily="18" charset="0"/>
            </a:endParaRPr>
          </a:p>
          <a:p>
            <a:endParaRPr lang="en-IN" sz="2000" dirty="0"/>
          </a:p>
        </p:txBody>
      </p:sp>
    </p:spTree>
    <p:extLst>
      <p:ext uri="{BB962C8B-B14F-4D97-AF65-F5344CB8AC3E}">
        <p14:creationId xmlns:p14="http://schemas.microsoft.com/office/powerpoint/2010/main" val="23754843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222A6-C8F2-41CF-8866-7D152090FA05}"/>
              </a:ext>
            </a:extLst>
          </p:cNvPr>
          <p:cNvSpPr>
            <a:spLocks noGrp="1"/>
          </p:cNvSpPr>
          <p:nvPr>
            <p:ph type="title"/>
          </p:nvPr>
        </p:nvSpPr>
        <p:spPr>
          <a:xfrm>
            <a:off x="609600" y="0"/>
            <a:ext cx="8153399" cy="1700773"/>
          </a:xfrm>
        </p:spPr>
        <p:txBody>
          <a:bodyPr>
            <a:noAutofit/>
          </a:bodyPr>
          <a:lstStyle/>
          <a:p>
            <a:pPr algn="l"/>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बौद्धिक</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विकासामुळे</a:t>
            </a:r>
            <a:r>
              <a:rPr lang="en-IN" sz="28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व्यक्तीला</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स्वतःच्या</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परिस्थितीशी</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प्रतियोजन</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 </a:t>
            </a:r>
            <a:r>
              <a:rPr lang="en-IN" sz="2800" dirty="0">
                <a:solidFill>
                  <a:srgbClr val="0A0A0A"/>
                </a:solidFill>
                <a:latin typeface="Arial" panose="020B0604020202020204" pitchFamily="34" charset="0"/>
                <a:ea typeface="Times New Roman" panose="02020603050405020304" pitchFamily="18" charset="0"/>
                <a:cs typeface="Mangal" panose="02040503050203030202" pitchFamily="18" charset="0"/>
              </a:rPr>
              <a:t>Adaptation)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करता</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येते</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a:t>
            </a:r>
            <a:r>
              <a:rPr lang="en-IN" sz="28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असे</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कोणत्या</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मानसशास्त्रज्ञाचे</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विचार</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आहेत</a:t>
            </a:r>
            <a:r>
              <a:rPr lang="en-IN" sz="2800" dirty="0">
                <a:solidFill>
                  <a:srgbClr val="0A0A0A"/>
                </a:solidFill>
                <a:latin typeface="Arial" panose="020B0604020202020204" pitchFamily="34" charset="0"/>
                <a:ea typeface="Times New Roman" panose="02020603050405020304" pitchFamily="18" charset="0"/>
                <a:cs typeface="Mangal" panose="02040503050203030202" pitchFamily="18" charset="0"/>
              </a:rPr>
              <a:t>?</a:t>
            </a:r>
            <a:br>
              <a:rPr lang="en-IN" sz="2800" dirty="0">
                <a:latin typeface="Calibri" panose="020F0502020204030204" pitchFamily="34" charset="0"/>
                <a:ea typeface="Calibri" panose="020F0502020204030204" pitchFamily="34" charset="0"/>
                <a:cs typeface="Mangal" panose="02040503050203030202" pitchFamily="18" charset="0"/>
              </a:rPr>
            </a:br>
            <a:endParaRPr lang="en-IN" sz="3200" dirty="0"/>
          </a:p>
        </p:txBody>
      </p:sp>
      <p:sp>
        <p:nvSpPr>
          <p:cNvPr id="3" name="Content Placeholder 2">
            <a:extLst>
              <a:ext uri="{FF2B5EF4-FFF2-40B4-BE49-F238E27FC236}">
                <a16:creationId xmlns:a16="http://schemas.microsoft.com/office/drawing/2014/main" id="{18E10A62-A994-496C-BCEE-12F150D9E0DB}"/>
              </a:ext>
            </a:extLst>
          </p:cNvPr>
          <p:cNvSpPr>
            <a:spLocks noGrp="1"/>
          </p:cNvSpPr>
          <p:nvPr>
            <p:ph idx="1"/>
          </p:nvPr>
        </p:nvSpPr>
        <p:spPr/>
        <p:txBody>
          <a:bodyPr>
            <a:normAutofit/>
          </a:bodyPr>
          <a:lstStyle/>
          <a:p>
            <a:pPr>
              <a:lnSpc>
                <a:spcPct val="107000"/>
              </a:lnSpc>
              <a:spcAft>
                <a:spcPts val="800"/>
              </a:spcAft>
            </a:pPr>
            <a:r>
              <a:rPr lang="en-IN" sz="24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१.</a:t>
            </a:r>
            <a:r>
              <a:rPr lang="en-IN" sz="2400"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sz="24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पियाजे</a:t>
            </a:r>
            <a:endParaRPr lang="en-IN" sz="24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4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२. </a:t>
            </a:r>
            <a:r>
              <a:rPr lang="en-IN" sz="24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फ्राईड</a:t>
            </a:r>
            <a:endParaRPr lang="en-IN" sz="24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4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३.</a:t>
            </a:r>
            <a:r>
              <a:rPr lang="en-IN" sz="2400"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sz="24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गेसेल</a:t>
            </a:r>
            <a:endParaRPr lang="en-IN" sz="24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4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४.</a:t>
            </a:r>
            <a:r>
              <a:rPr lang="en-IN" sz="2400"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sz="24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इरिकसन</a:t>
            </a:r>
            <a:endParaRPr lang="en-IN" sz="24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400" dirty="0">
                <a:effectLst/>
                <a:latin typeface="Times New Roman" panose="02020603050405020304" pitchFamily="18" charset="0"/>
                <a:ea typeface="Times New Roman" panose="02020603050405020304" pitchFamily="18" charset="0"/>
                <a:cs typeface="Mangal" panose="02040503050203030202" pitchFamily="18" charset="0"/>
              </a:rPr>
              <a:t> </a:t>
            </a:r>
            <a:endParaRPr lang="en-IN" sz="2400" dirty="0">
              <a:effectLst/>
              <a:latin typeface="Calibri" panose="020F0502020204030204" pitchFamily="34" charset="0"/>
              <a:ea typeface="Calibri" panose="020F0502020204030204" pitchFamily="34" charset="0"/>
              <a:cs typeface="Mangal" panose="02040503050203030202" pitchFamily="18" charset="0"/>
            </a:endParaRPr>
          </a:p>
          <a:p>
            <a:endParaRPr lang="en-IN" sz="1800" dirty="0"/>
          </a:p>
        </p:txBody>
      </p:sp>
    </p:spTree>
    <p:extLst>
      <p:ext uri="{BB962C8B-B14F-4D97-AF65-F5344CB8AC3E}">
        <p14:creationId xmlns:p14="http://schemas.microsoft.com/office/powerpoint/2010/main" val="9445081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75AFD-E7C6-4E54-BC4D-12D44005EC28}"/>
              </a:ext>
            </a:extLst>
          </p:cNvPr>
          <p:cNvSpPr>
            <a:spLocks noGrp="1"/>
          </p:cNvSpPr>
          <p:nvPr>
            <p:ph type="title"/>
          </p:nvPr>
        </p:nvSpPr>
        <p:spPr>
          <a:xfrm>
            <a:off x="533400" y="76200"/>
            <a:ext cx="7924800" cy="1575913"/>
          </a:xfrm>
        </p:spPr>
        <p:txBody>
          <a:bodyPr>
            <a:noAutofit/>
          </a:bodyPr>
          <a:lstStyle/>
          <a:p>
            <a:pPr algn="l"/>
            <a:r>
              <a:rPr lang="en-IN" sz="2800" cap="none" dirty="0"/>
              <a:t>Who said that, ‘A child constructs his own knowledge’?</a:t>
            </a:r>
            <a:br>
              <a:rPr lang="en-IN" sz="2800" cap="none" dirty="0"/>
            </a:br>
            <a:r>
              <a:rPr lang="en-IN" sz="2800" cap="none" dirty="0"/>
              <a:t>‘</a:t>
            </a:r>
            <a:r>
              <a:rPr lang="mr-IN" sz="2800" cap="none" dirty="0"/>
              <a:t>मूल ज्ञानाची बांधणी आपली आपणच करते</a:t>
            </a:r>
            <a:r>
              <a:rPr lang="en-IN" sz="2800" cap="none" dirty="0"/>
              <a:t>’</a:t>
            </a:r>
            <a:r>
              <a:rPr lang="mr-IN" sz="2800" cap="none" dirty="0"/>
              <a:t> हे कोणत्या मानसशास्त्रज्ञानाचे म्हणणे आहे ? </a:t>
            </a:r>
            <a:endParaRPr lang="en-IN" sz="2800" cap="none" dirty="0"/>
          </a:p>
        </p:txBody>
      </p:sp>
      <p:sp>
        <p:nvSpPr>
          <p:cNvPr id="3" name="Content Placeholder 2">
            <a:extLst>
              <a:ext uri="{FF2B5EF4-FFF2-40B4-BE49-F238E27FC236}">
                <a16:creationId xmlns:a16="http://schemas.microsoft.com/office/drawing/2014/main" id="{37D35EB9-564F-4F7E-94A4-70898398480B}"/>
              </a:ext>
            </a:extLst>
          </p:cNvPr>
          <p:cNvSpPr>
            <a:spLocks noGrp="1"/>
          </p:cNvSpPr>
          <p:nvPr>
            <p:ph idx="1"/>
          </p:nvPr>
        </p:nvSpPr>
        <p:spPr>
          <a:xfrm>
            <a:off x="381000" y="1905000"/>
            <a:ext cx="8229600" cy="4525963"/>
          </a:xfrm>
        </p:spPr>
        <p:txBody>
          <a:bodyPr>
            <a:normAutofit/>
          </a:bodyPr>
          <a:lstStyle/>
          <a:p>
            <a:pPr>
              <a:lnSpc>
                <a:spcPct val="107000"/>
              </a:lnSpc>
              <a:spcAft>
                <a:spcPts val="800"/>
              </a:spcAft>
            </a:pPr>
            <a:r>
              <a:rPr lang="en-IN" sz="24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१.</a:t>
            </a:r>
            <a:r>
              <a:rPr lang="en-IN" sz="2400"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sz="24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पियाजे</a:t>
            </a:r>
            <a:endParaRPr lang="en-IN" sz="24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4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२. </a:t>
            </a:r>
            <a:r>
              <a:rPr lang="en-IN" sz="24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फ्राईड</a:t>
            </a:r>
            <a:endParaRPr lang="en-IN" sz="24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4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३.</a:t>
            </a:r>
            <a:r>
              <a:rPr lang="en-IN" sz="2400"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sz="24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गेसेल</a:t>
            </a:r>
            <a:endParaRPr lang="en-IN" sz="24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4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४.</a:t>
            </a:r>
            <a:r>
              <a:rPr lang="en-IN" sz="2400"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sz="24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व्यागोट्स्की</a:t>
            </a:r>
            <a:endParaRPr lang="en-IN" sz="2400" dirty="0">
              <a:effectLst/>
              <a:latin typeface="Calibri" panose="020F0502020204030204" pitchFamily="34" charset="0"/>
              <a:ea typeface="Calibri" panose="020F0502020204030204" pitchFamily="34" charset="0"/>
              <a:cs typeface="Mangal" panose="02040503050203030202" pitchFamily="18" charset="0"/>
            </a:endParaRPr>
          </a:p>
          <a:p>
            <a:endParaRPr lang="en-IN" sz="2400" dirty="0"/>
          </a:p>
        </p:txBody>
      </p:sp>
    </p:spTree>
    <p:extLst>
      <p:ext uri="{BB962C8B-B14F-4D97-AF65-F5344CB8AC3E}">
        <p14:creationId xmlns:p14="http://schemas.microsoft.com/office/powerpoint/2010/main" val="14331087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30E68-E538-4375-ABEC-71C41710637A}"/>
              </a:ext>
            </a:extLst>
          </p:cNvPr>
          <p:cNvSpPr>
            <a:spLocks noGrp="1"/>
          </p:cNvSpPr>
          <p:nvPr>
            <p:ph type="title"/>
          </p:nvPr>
        </p:nvSpPr>
        <p:spPr>
          <a:xfrm>
            <a:off x="457200" y="-1"/>
            <a:ext cx="8237220" cy="2123441"/>
          </a:xfrm>
        </p:spPr>
        <p:txBody>
          <a:bodyPr>
            <a:noAutofit/>
          </a:bodyPr>
          <a:lstStyle/>
          <a:p>
            <a:pPr algn="l"/>
            <a:r>
              <a:rPr lang="en-US" sz="3200" b="0" i="0" cap="none" dirty="0">
                <a:solidFill>
                  <a:srgbClr val="0A0A0A"/>
                </a:solidFill>
                <a:effectLst/>
                <a:latin typeface="+mn-lt"/>
              </a:rPr>
              <a:t>According to </a:t>
            </a:r>
            <a:r>
              <a:rPr lang="en-US" sz="3200" cap="none" dirty="0">
                <a:solidFill>
                  <a:srgbClr val="0A0A0A"/>
                </a:solidFill>
                <a:latin typeface="+mn-lt"/>
              </a:rPr>
              <a:t>L</a:t>
            </a:r>
            <a:r>
              <a:rPr lang="en-US" sz="3200" b="0" i="0" cap="none" dirty="0">
                <a:solidFill>
                  <a:srgbClr val="0A0A0A"/>
                </a:solidFill>
                <a:effectLst/>
                <a:latin typeface="+mn-lt"/>
              </a:rPr>
              <a:t>ev </a:t>
            </a:r>
            <a:r>
              <a:rPr lang="en-US" sz="3200" cap="none" dirty="0">
                <a:solidFill>
                  <a:srgbClr val="0A0A0A"/>
                </a:solidFill>
                <a:latin typeface="+mn-lt"/>
              </a:rPr>
              <a:t>V</a:t>
            </a:r>
            <a:r>
              <a:rPr lang="en-US" sz="3200" b="0" i="0" cap="none" dirty="0">
                <a:solidFill>
                  <a:srgbClr val="0A0A0A"/>
                </a:solidFill>
                <a:effectLst/>
                <a:latin typeface="+mn-lt"/>
              </a:rPr>
              <a:t>ygotsky, mental, basic mental capacities are transformed</a:t>
            </a:r>
            <a:r>
              <a:rPr lang="en-US" sz="4800" b="0" i="0" cap="none" dirty="0">
                <a:solidFill>
                  <a:srgbClr val="0A0A0A"/>
                </a:solidFill>
                <a:effectLst/>
                <a:latin typeface="+mn-lt"/>
              </a:rPr>
              <a:t> </a:t>
            </a:r>
            <a:r>
              <a:rPr lang="en-US" sz="3200" b="0" i="0" cap="none" dirty="0">
                <a:solidFill>
                  <a:srgbClr val="0A0A0A"/>
                </a:solidFill>
                <a:effectLst/>
                <a:latin typeface="+mn-lt"/>
              </a:rPr>
              <a:t>into higher cognitive processes primarily through…..</a:t>
            </a:r>
            <a:br>
              <a:rPr lang="en-US" sz="3200" b="0" i="0" cap="none" dirty="0">
                <a:solidFill>
                  <a:srgbClr val="0A0A0A"/>
                </a:solidFill>
                <a:effectLst/>
                <a:latin typeface="+mn-lt"/>
              </a:rPr>
            </a:br>
            <a:endParaRPr lang="en-IN" sz="2800" cap="none" dirty="0">
              <a:latin typeface="+mn-lt"/>
            </a:endParaRPr>
          </a:p>
        </p:txBody>
      </p:sp>
      <p:sp>
        <p:nvSpPr>
          <p:cNvPr id="3" name="Content Placeholder 2">
            <a:extLst>
              <a:ext uri="{FF2B5EF4-FFF2-40B4-BE49-F238E27FC236}">
                <a16:creationId xmlns:a16="http://schemas.microsoft.com/office/drawing/2014/main" id="{FAF745D2-AB80-445B-B0FF-0A02E62BD5C9}"/>
              </a:ext>
            </a:extLst>
          </p:cNvPr>
          <p:cNvSpPr>
            <a:spLocks noGrp="1"/>
          </p:cNvSpPr>
          <p:nvPr>
            <p:ph idx="1"/>
          </p:nvPr>
        </p:nvSpPr>
        <p:spPr>
          <a:xfrm>
            <a:off x="560070" y="2432685"/>
            <a:ext cx="7886700" cy="3434715"/>
          </a:xfrm>
        </p:spPr>
        <p:txBody>
          <a:bodyPr>
            <a:normAutofit/>
          </a:bodyPr>
          <a:lstStyle/>
          <a:p>
            <a:pPr marL="0" indent="0" algn="l">
              <a:buNone/>
            </a:pPr>
            <a:r>
              <a:rPr lang="en-US" sz="2400" b="0" i="0" dirty="0">
                <a:solidFill>
                  <a:srgbClr val="0A0A0A"/>
                </a:solidFill>
                <a:effectLst/>
                <a:latin typeface="muli"/>
              </a:rPr>
              <a:t>(1) adaptation and organization</a:t>
            </a:r>
            <a:br>
              <a:rPr lang="en-US" sz="2400" b="0" i="0" dirty="0">
                <a:solidFill>
                  <a:srgbClr val="0A0A0A"/>
                </a:solidFill>
                <a:effectLst/>
                <a:latin typeface="muli"/>
              </a:rPr>
            </a:br>
            <a:r>
              <a:rPr lang="en-US" sz="2400" b="0" i="0" dirty="0">
                <a:solidFill>
                  <a:srgbClr val="0A0A0A"/>
                </a:solidFill>
                <a:effectLst/>
                <a:latin typeface="muli"/>
              </a:rPr>
              <a:t>(2) rewards and punishment</a:t>
            </a:r>
            <a:br>
              <a:rPr lang="en-US" sz="2400" b="0" i="0" dirty="0">
                <a:solidFill>
                  <a:srgbClr val="0A0A0A"/>
                </a:solidFill>
                <a:effectLst/>
                <a:latin typeface="muli"/>
              </a:rPr>
            </a:br>
            <a:r>
              <a:rPr lang="en-US" sz="2400" b="0" i="0" dirty="0">
                <a:solidFill>
                  <a:srgbClr val="0A0A0A"/>
                </a:solidFill>
                <a:effectLst/>
                <a:latin typeface="muli"/>
              </a:rPr>
              <a:t>(3) social interaction</a:t>
            </a:r>
            <a:br>
              <a:rPr lang="en-US" sz="2400" b="0" i="0" dirty="0">
                <a:solidFill>
                  <a:srgbClr val="0A0A0A"/>
                </a:solidFill>
                <a:effectLst/>
                <a:latin typeface="muli"/>
              </a:rPr>
            </a:br>
            <a:r>
              <a:rPr lang="en-US" sz="2400" b="0" i="0" dirty="0">
                <a:solidFill>
                  <a:srgbClr val="0A0A0A"/>
                </a:solidFill>
                <a:effectLst/>
                <a:latin typeface="muli"/>
              </a:rPr>
              <a:t>(4) stimulus-response association</a:t>
            </a:r>
          </a:p>
          <a:p>
            <a:pPr algn="l">
              <a:buFont typeface="Arial" panose="020B0604020202020204" pitchFamily="34" charset="0"/>
              <a:buChar char="•"/>
            </a:pPr>
            <a:endParaRPr lang="en-US" sz="2400" dirty="0">
              <a:solidFill>
                <a:srgbClr val="0A0A0A"/>
              </a:solidFill>
              <a:latin typeface="muli"/>
            </a:endParaRPr>
          </a:p>
          <a:p>
            <a:pPr algn="l">
              <a:buFont typeface="Arial" panose="020B0604020202020204" pitchFamily="34" charset="0"/>
              <a:buChar char="•"/>
            </a:pPr>
            <a:endParaRPr lang="en-US" sz="2400" b="0" i="0" dirty="0">
              <a:solidFill>
                <a:srgbClr val="0A0A0A"/>
              </a:solidFill>
              <a:effectLst/>
              <a:latin typeface="muli"/>
            </a:endParaRPr>
          </a:p>
          <a:p>
            <a:pPr algn="l">
              <a:buFont typeface="Arial" panose="020B0604020202020204" pitchFamily="34" charset="0"/>
              <a:buChar char="•"/>
            </a:pPr>
            <a:endParaRPr lang="en-US" sz="2400" b="0" i="0" dirty="0">
              <a:solidFill>
                <a:srgbClr val="0A0A0A"/>
              </a:solidFill>
              <a:effectLst/>
              <a:latin typeface="muli"/>
            </a:endParaRPr>
          </a:p>
          <a:p>
            <a:pPr algn="l"/>
            <a:r>
              <a:rPr lang="en-US" sz="2400" b="1" i="0" dirty="0">
                <a:solidFill>
                  <a:srgbClr val="0A0A0A"/>
                </a:solidFill>
                <a:effectLst/>
                <a:latin typeface="muli"/>
              </a:rPr>
              <a:t>Ans: 3</a:t>
            </a:r>
            <a:endParaRPr lang="en-US" sz="2400" b="0" i="0" dirty="0">
              <a:solidFill>
                <a:srgbClr val="0A0A0A"/>
              </a:solidFill>
              <a:effectLst/>
              <a:latin typeface="muli"/>
            </a:endParaRPr>
          </a:p>
          <a:p>
            <a:endParaRPr lang="en-IN" sz="2400" dirty="0"/>
          </a:p>
        </p:txBody>
      </p:sp>
    </p:spTree>
    <p:extLst>
      <p:ext uri="{BB962C8B-B14F-4D97-AF65-F5344CB8AC3E}">
        <p14:creationId xmlns:p14="http://schemas.microsoft.com/office/powerpoint/2010/main" val="42624951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F03AB-4FD2-4777-9EC4-86E513936415}"/>
              </a:ext>
            </a:extLst>
          </p:cNvPr>
          <p:cNvSpPr>
            <a:spLocks noGrp="1"/>
          </p:cNvSpPr>
          <p:nvPr>
            <p:ph type="title"/>
          </p:nvPr>
        </p:nvSpPr>
        <p:spPr>
          <a:xfrm>
            <a:off x="457200" y="228600"/>
            <a:ext cx="8382000" cy="1752600"/>
          </a:xfrm>
        </p:spPr>
        <p:txBody>
          <a:bodyPr>
            <a:noAutofit/>
          </a:bodyPr>
          <a:lstStyle/>
          <a:p>
            <a:pPr algn="l"/>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बौद्धिक</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बोधनिक</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Arial" panose="020B0604020202020204" pitchFamily="34" charset="0"/>
                <a:ea typeface="Times New Roman" panose="02020603050405020304" pitchFamily="18" charset="0"/>
                <a:cs typeface="Mangal" panose="02040503050203030202" pitchFamily="18" charset="0"/>
              </a:rPr>
              <a:t>Congintive</a:t>
            </a:r>
            <a:r>
              <a:rPr lang="en-IN" sz="28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विकासासाठी</a:t>
            </a:r>
            <a:r>
              <a:rPr lang="en-IN" sz="28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भाषा</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हे</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ज्ञानग्रहणाचे</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प्रमुख</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साधन</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आहे</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a:t>
            </a:r>
            <a:r>
              <a:rPr lang="en-IN" sz="28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हे</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विचार</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कोणत्या</a:t>
            </a:r>
            <a:r>
              <a:rPr lang="en-IN" sz="2800" dirty="0">
                <a:solidFill>
                  <a:srgbClr val="0A0A0A"/>
                </a:solidFill>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मानसशास्त्रज्ञाचे</a:t>
            </a:r>
            <a:r>
              <a:rPr lang="en-IN" sz="2800" dirty="0">
                <a:solidFill>
                  <a:srgbClr val="0A0A0A"/>
                </a:solidFill>
                <a:latin typeface="Kokila"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latin typeface="Kokila" panose="020B0604020202020204" pitchFamily="34" charset="0"/>
                <a:ea typeface="Times New Roman" panose="02020603050405020304" pitchFamily="18" charset="0"/>
                <a:cs typeface="Mangal" panose="02040503050203030202" pitchFamily="18" charset="0"/>
              </a:rPr>
              <a:t>आहेत</a:t>
            </a:r>
            <a:r>
              <a:rPr lang="en-IN" sz="2800" dirty="0">
                <a:solidFill>
                  <a:srgbClr val="0A0A0A"/>
                </a:solidFill>
                <a:latin typeface="Arial" panose="020B0604020202020204" pitchFamily="34" charset="0"/>
                <a:ea typeface="Times New Roman" panose="02020603050405020304" pitchFamily="18" charset="0"/>
                <a:cs typeface="Mangal" panose="02040503050203030202" pitchFamily="18" charset="0"/>
              </a:rPr>
              <a:t>?</a:t>
            </a:r>
            <a:br>
              <a:rPr lang="en-IN" sz="2800" dirty="0">
                <a:latin typeface="Calibri" panose="020F0502020204030204" pitchFamily="34" charset="0"/>
                <a:ea typeface="Calibri" panose="020F0502020204030204" pitchFamily="34" charset="0"/>
                <a:cs typeface="Mangal" panose="02040503050203030202" pitchFamily="18" charset="0"/>
              </a:rPr>
            </a:br>
            <a:endParaRPr lang="en-IN" dirty="0"/>
          </a:p>
        </p:txBody>
      </p:sp>
      <p:sp>
        <p:nvSpPr>
          <p:cNvPr id="3" name="Content Placeholder 2">
            <a:extLst>
              <a:ext uri="{FF2B5EF4-FFF2-40B4-BE49-F238E27FC236}">
                <a16:creationId xmlns:a16="http://schemas.microsoft.com/office/drawing/2014/main" id="{AF9E671E-D4D2-485A-989F-003EB07CCA6A}"/>
              </a:ext>
            </a:extLst>
          </p:cNvPr>
          <p:cNvSpPr>
            <a:spLocks noGrp="1"/>
          </p:cNvSpPr>
          <p:nvPr>
            <p:ph idx="1"/>
          </p:nvPr>
        </p:nvSpPr>
        <p:spPr>
          <a:xfrm>
            <a:off x="304800" y="2057400"/>
            <a:ext cx="8229600" cy="4525963"/>
          </a:xfrm>
        </p:spPr>
        <p:txBody>
          <a:bodyPr>
            <a:normAutofit/>
          </a:bodyPr>
          <a:lstStyle/>
          <a:p>
            <a:pPr>
              <a:lnSpc>
                <a:spcPct val="107000"/>
              </a:lnSpc>
              <a:spcAft>
                <a:spcPts val="800"/>
              </a:spcAft>
            </a:pPr>
            <a:r>
              <a:rPr lang="en-IN" sz="24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१.</a:t>
            </a:r>
            <a:r>
              <a:rPr lang="en-IN" sz="2400"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sz="24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पियाजे</a:t>
            </a:r>
            <a:endParaRPr lang="en-IN" sz="24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4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२. </a:t>
            </a:r>
            <a:r>
              <a:rPr lang="en-IN" sz="24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फ्राईड</a:t>
            </a:r>
            <a:endParaRPr lang="en-IN" sz="24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4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३.</a:t>
            </a:r>
            <a:r>
              <a:rPr lang="en-IN" sz="2400"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sz="24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गेसेल</a:t>
            </a:r>
            <a:endParaRPr lang="en-IN" sz="24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4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४.</a:t>
            </a:r>
            <a:r>
              <a:rPr lang="en-IN" sz="2400"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sz="24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व्यागोट्स्की</a:t>
            </a:r>
            <a:endParaRPr lang="en-IN" sz="2400" dirty="0">
              <a:effectLst/>
              <a:latin typeface="Calibri" panose="020F0502020204030204" pitchFamily="34" charset="0"/>
              <a:ea typeface="Calibri" panose="020F0502020204030204" pitchFamily="34" charset="0"/>
              <a:cs typeface="Mangal" panose="02040503050203030202" pitchFamily="18" charset="0"/>
            </a:endParaRPr>
          </a:p>
          <a:p>
            <a:endParaRPr lang="en-IN" sz="1800" dirty="0"/>
          </a:p>
        </p:txBody>
      </p:sp>
    </p:spTree>
    <p:extLst>
      <p:ext uri="{BB962C8B-B14F-4D97-AF65-F5344CB8AC3E}">
        <p14:creationId xmlns:p14="http://schemas.microsoft.com/office/powerpoint/2010/main" val="7548505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E310-CE41-4551-B657-BBD1B3955DBB}"/>
              </a:ext>
            </a:extLst>
          </p:cNvPr>
          <p:cNvSpPr>
            <a:spLocks noGrp="1"/>
          </p:cNvSpPr>
          <p:nvPr>
            <p:ph type="title"/>
          </p:nvPr>
        </p:nvSpPr>
        <p:spPr>
          <a:xfrm>
            <a:off x="228600" y="76200"/>
            <a:ext cx="8915400" cy="2148841"/>
          </a:xfrm>
        </p:spPr>
        <p:txBody>
          <a:bodyPr>
            <a:normAutofit fontScale="90000"/>
          </a:bodyPr>
          <a:lstStyle/>
          <a:p>
            <a:pPr algn="l"/>
            <a:r>
              <a:rPr lang="en-US" sz="3200" b="0" i="0" cap="none" dirty="0">
                <a:solidFill>
                  <a:srgbClr val="0A0A0A"/>
                </a:solidFill>
                <a:effectLst/>
                <a:latin typeface="muli"/>
              </a:rPr>
              <a:t>Which of the following theorists while viewing children as active seekers of knowledge emphasized the influence of social and cultural contents on their thinking?</a:t>
            </a:r>
            <a:br>
              <a:rPr lang="en-US" sz="3200" b="0" i="0" cap="none" dirty="0">
                <a:solidFill>
                  <a:srgbClr val="0A0A0A"/>
                </a:solidFill>
                <a:effectLst/>
                <a:latin typeface="muli"/>
              </a:rPr>
            </a:br>
            <a:endParaRPr lang="en-IN" sz="4000" cap="none" dirty="0"/>
          </a:p>
        </p:txBody>
      </p:sp>
      <p:sp>
        <p:nvSpPr>
          <p:cNvPr id="3" name="Content Placeholder 2">
            <a:extLst>
              <a:ext uri="{FF2B5EF4-FFF2-40B4-BE49-F238E27FC236}">
                <a16:creationId xmlns:a16="http://schemas.microsoft.com/office/drawing/2014/main" id="{746F1ACA-53F0-444F-A223-5D8FFC8F0CE7}"/>
              </a:ext>
            </a:extLst>
          </p:cNvPr>
          <p:cNvSpPr>
            <a:spLocks noGrp="1"/>
          </p:cNvSpPr>
          <p:nvPr>
            <p:ph idx="1"/>
          </p:nvPr>
        </p:nvSpPr>
        <p:spPr>
          <a:xfrm>
            <a:off x="468630" y="2394585"/>
            <a:ext cx="7886700" cy="4351338"/>
          </a:xfrm>
        </p:spPr>
        <p:txBody>
          <a:bodyPr>
            <a:normAutofit/>
          </a:bodyPr>
          <a:lstStyle/>
          <a:p>
            <a:pPr algn="l">
              <a:buFont typeface="Arial" panose="020B0604020202020204" pitchFamily="34" charset="0"/>
              <a:buChar char="•"/>
            </a:pPr>
            <a:r>
              <a:rPr lang="en-US" sz="2800" b="0" i="0" dirty="0">
                <a:solidFill>
                  <a:srgbClr val="0A0A0A"/>
                </a:solidFill>
                <a:effectLst/>
                <a:latin typeface="muli"/>
              </a:rPr>
              <a:t>(1) John B. Watson</a:t>
            </a:r>
            <a:br>
              <a:rPr lang="en-US" sz="2800" b="0" i="0" dirty="0">
                <a:solidFill>
                  <a:srgbClr val="0A0A0A"/>
                </a:solidFill>
                <a:effectLst/>
                <a:latin typeface="muli"/>
              </a:rPr>
            </a:br>
            <a:r>
              <a:rPr lang="en-US" sz="2800" b="0" i="0" dirty="0">
                <a:solidFill>
                  <a:srgbClr val="0A0A0A"/>
                </a:solidFill>
                <a:effectLst/>
                <a:latin typeface="muli"/>
              </a:rPr>
              <a:t>(2) Lev Vygotsky</a:t>
            </a:r>
            <a:br>
              <a:rPr lang="en-US" sz="2800" b="0" i="0" dirty="0">
                <a:solidFill>
                  <a:srgbClr val="0A0A0A"/>
                </a:solidFill>
                <a:effectLst/>
                <a:latin typeface="muli"/>
              </a:rPr>
            </a:br>
            <a:r>
              <a:rPr lang="en-US" sz="2800" b="0" i="0" dirty="0">
                <a:solidFill>
                  <a:srgbClr val="0A0A0A"/>
                </a:solidFill>
                <a:effectLst/>
                <a:latin typeface="muli"/>
              </a:rPr>
              <a:t>(3) Jean Piaget</a:t>
            </a:r>
            <a:br>
              <a:rPr lang="en-US" sz="2800" b="0" i="0" dirty="0">
                <a:solidFill>
                  <a:srgbClr val="0A0A0A"/>
                </a:solidFill>
                <a:effectLst/>
                <a:latin typeface="muli"/>
              </a:rPr>
            </a:br>
            <a:r>
              <a:rPr lang="en-US" sz="2800" b="0" i="0" dirty="0">
                <a:solidFill>
                  <a:srgbClr val="0A0A0A"/>
                </a:solidFill>
                <a:effectLst/>
                <a:latin typeface="muli"/>
              </a:rPr>
              <a:t>(4) Lawrence Kohlberg </a:t>
            </a:r>
          </a:p>
          <a:p>
            <a:pPr algn="l"/>
            <a:endParaRPr lang="en-US" sz="2800" b="1" i="0" dirty="0">
              <a:solidFill>
                <a:srgbClr val="0A0A0A"/>
              </a:solidFill>
              <a:effectLst/>
              <a:latin typeface="muli"/>
            </a:endParaRPr>
          </a:p>
          <a:p>
            <a:pPr algn="l"/>
            <a:endParaRPr lang="en-US" sz="2800" b="1" dirty="0">
              <a:solidFill>
                <a:srgbClr val="0A0A0A"/>
              </a:solidFill>
              <a:latin typeface="muli"/>
            </a:endParaRPr>
          </a:p>
          <a:p>
            <a:pPr algn="l"/>
            <a:endParaRPr lang="en-US" sz="2800" b="1" i="0" dirty="0">
              <a:solidFill>
                <a:srgbClr val="0A0A0A"/>
              </a:solidFill>
              <a:effectLst/>
              <a:latin typeface="muli"/>
            </a:endParaRPr>
          </a:p>
          <a:p>
            <a:pPr algn="l"/>
            <a:r>
              <a:rPr lang="en-US" sz="2800" b="1" i="0" dirty="0">
                <a:solidFill>
                  <a:srgbClr val="0A0A0A"/>
                </a:solidFill>
                <a:effectLst/>
                <a:latin typeface="muli"/>
              </a:rPr>
              <a:t>Ans: 2</a:t>
            </a:r>
            <a:endParaRPr lang="en-US" sz="2800" b="0" i="0" dirty="0">
              <a:solidFill>
                <a:srgbClr val="0A0A0A"/>
              </a:solidFill>
              <a:effectLst/>
              <a:latin typeface="muli"/>
            </a:endParaRPr>
          </a:p>
          <a:p>
            <a:endParaRPr lang="en-IN" sz="2800" dirty="0"/>
          </a:p>
        </p:txBody>
      </p:sp>
    </p:spTree>
    <p:extLst>
      <p:ext uri="{BB962C8B-B14F-4D97-AF65-F5344CB8AC3E}">
        <p14:creationId xmlns:p14="http://schemas.microsoft.com/office/powerpoint/2010/main" val="25833903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CB3CD-23D3-4F43-ACDF-9CA4A6A8A441}"/>
              </a:ext>
            </a:extLst>
          </p:cNvPr>
          <p:cNvSpPr>
            <a:spLocks noGrp="1"/>
          </p:cNvSpPr>
          <p:nvPr>
            <p:ph type="title"/>
          </p:nvPr>
        </p:nvSpPr>
        <p:spPr/>
        <p:txBody>
          <a:bodyPr/>
          <a:lstStyle/>
          <a:p>
            <a:r>
              <a:rPr lang="en-US" sz="3200" b="0" i="0" cap="none" dirty="0">
                <a:solidFill>
                  <a:srgbClr val="0A0A0A"/>
                </a:solidFill>
                <a:effectLst/>
                <a:latin typeface="muli"/>
              </a:rPr>
              <a:t>Giving cues to children and offering support as and when needed is an example of</a:t>
            </a:r>
            <a:endParaRPr lang="en-IN" cap="none" dirty="0"/>
          </a:p>
        </p:txBody>
      </p:sp>
      <p:sp>
        <p:nvSpPr>
          <p:cNvPr id="3" name="Content Placeholder 2">
            <a:extLst>
              <a:ext uri="{FF2B5EF4-FFF2-40B4-BE49-F238E27FC236}">
                <a16:creationId xmlns:a16="http://schemas.microsoft.com/office/drawing/2014/main" id="{F4AD61E7-9380-4D69-9062-2B271DB4F04F}"/>
              </a:ext>
            </a:extLst>
          </p:cNvPr>
          <p:cNvSpPr>
            <a:spLocks noGrp="1"/>
          </p:cNvSpPr>
          <p:nvPr>
            <p:ph idx="1"/>
          </p:nvPr>
        </p:nvSpPr>
        <p:spPr/>
        <p:txBody>
          <a:bodyPr>
            <a:normAutofit/>
          </a:bodyPr>
          <a:lstStyle/>
          <a:p>
            <a:pPr algn="l">
              <a:buFont typeface="Arial" panose="020B0604020202020204" pitchFamily="34" charset="0"/>
              <a:buChar char="•"/>
            </a:pPr>
            <a:br>
              <a:rPr lang="en-US" b="0" i="0" dirty="0">
                <a:solidFill>
                  <a:srgbClr val="0A0A0A"/>
                </a:solidFill>
                <a:effectLst/>
                <a:latin typeface="muli"/>
              </a:rPr>
            </a:br>
            <a:r>
              <a:rPr lang="en-US" sz="2000" b="0" i="0" dirty="0">
                <a:solidFill>
                  <a:srgbClr val="0A0A0A"/>
                </a:solidFill>
                <a:effectLst/>
                <a:latin typeface="muli"/>
              </a:rPr>
              <a:t>(1) </a:t>
            </a:r>
            <a:r>
              <a:rPr lang="en-US" sz="2200" b="0" i="0" dirty="0">
                <a:solidFill>
                  <a:srgbClr val="0A0A0A"/>
                </a:solidFill>
                <a:effectLst/>
                <a:latin typeface="muli"/>
              </a:rPr>
              <a:t>reinforcement.</a:t>
            </a:r>
            <a:br>
              <a:rPr lang="en-US" sz="2200" b="0" i="0" dirty="0">
                <a:solidFill>
                  <a:srgbClr val="0A0A0A"/>
                </a:solidFill>
                <a:effectLst/>
                <a:latin typeface="muli"/>
              </a:rPr>
            </a:br>
            <a:r>
              <a:rPr lang="en-US" sz="2200" b="0" i="0" dirty="0">
                <a:solidFill>
                  <a:srgbClr val="0A0A0A"/>
                </a:solidFill>
                <a:effectLst/>
                <a:latin typeface="muli"/>
              </a:rPr>
              <a:t>(2) conditioning.</a:t>
            </a:r>
            <a:br>
              <a:rPr lang="en-US" sz="2200" b="0" i="0" dirty="0">
                <a:solidFill>
                  <a:srgbClr val="0A0A0A"/>
                </a:solidFill>
                <a:effectLst/>
                <a:latin typeface="muli"/>
              </a:rPr>
            </a:br>
            <a:r>
              <a:rPr lang="en-US" sz="2200" b="0" i="0" dirty="0">
                <a:solidFill>
                  <a:srgbClr val="0A0A0A"/>
                </a:solidFill>
                <a:effectLst/>
                <a:latin typeface="muli"/>
              </a:rPr>
              <a:t>(3) modeling.</a:t>
            </a:r>
            <a:br>
              <a:rPr lang="en-US" sz="2200" b="0" i="0" dirty="0">
                <a:solidFill>
                  <a:srgbClr val="0A0A0A"/>
                </a:solidFill>
                <a:effectLst/>
                <a:latin typeface="muli"/>
              </a:rPr>
            </a:br>
            <a:r>
              <a:rPr lang="en-US" sz="2200" b="0" i="0" dirty="0">
                <a:solidFill>
                  <a:srgbClr val="0A0A0A"/>
                </a:solidFill>
                <a:effectLst/>
                <a:latin typeface="muli"/>
              </a:rPr>
              <a:t>(4) scaffolding.</a:t>
            </a:r>
          </a:p>
          <a:p>
            <a:pPr algn="l"/>
            <a:endParaRPr lang="en-US" b="1" i="0" dirty="0">
              <a:solidFill>
                <a:srgbClr val="0A0A0A"/>
              </a:solidFill>
              <a:effectLst/>
              <a:latin typeface="muli"/>
            </a:endParaRPr>
          </a:p>
          <a:p>
            <a:pPr algn="l"/>
            <a:endParaRPr lang="en-US" b="1" i="0" dirty="0">
              <a:solidFill>
                <a:srgbClr val="0A0A0A"/>
              </a:solidFill>
              <a:effectLst/>
              <a:latin typeface="muli"/>
            </a:endParaRPr>
          </a:p>
          <a:p>
            <a:pPr algn="l"/>
            <a:endParaRPr lang="en-US" b="1" dirty="0">
              <a:solidFill>
                <a:srgbClr val="0A0A0A"/>
              </a:solidFill>
              <a:latin typeface="muli"/>
            </a:endParaRPr>
          </a:p>
          <a:p>
            <a:pPr algn="l"/>
            <a:r>
              <a:rPr lang="en-US" b="1" i="0" dirty="0">
                <a:solidFill>
                  <a:srgbClr val="0A0A0A"/>
                </a:solidFill>
                <a:effectLst/>
                <a:latin typeface="muli"/>
              </a:rPr>
              <a:t>Ans: 4</a:t>
            </a:r>
            <a:endParaRPr lang="en-US" b="0" i="0" dirty="0">
              <a:solidFill>
                <a:srgbClr val="0A0A0A"/>
              </a:solidFill>
              <a:effectLst/>
              <a:latin typeface="muli"/>
            </a:endParaRPr>
          </a:p>
          <a:p>
            <a:endParaRPr lang="en-IN" dirty="0"/>
          </a:p>
        </p:txBody>
      </p:sp>
    </p:spTree>
    <p:extLst>
      <p:ext uri="{BB962C8B-B14F-4D97-AF65-F5344CB8AC3E}">
        <p14:creationId xmlns:p14="http://schemas.microsoft.com/office/powerpoint/2010/main" val="27914372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FE981-1553-4C74-933A-2EC16DDAB4BA}"/>
              </a:ext>
            </a:extLst>
          </p:cNvPr>
          <p:cNvSpPr>
            <a:spLocks noGrp="1"/>
          </p:cNvSpPr>
          <p:nvPr>
            <p:ph type="title"/>
          </p:nvPr>
        </p:nvSpPr>
        <p:spPr>
          <a:xfrm>
            <a:off x="381000" y="152400"/>
            <a:ext cx="8229600" cy="1417638"/>
          </a:xfrm>
        </p:spPr>
        <p:txBody>
          <a:bodyPr>
            <a:noAutofit/>
          </a:bodyPr>
          <a:lstStyle/>
          <a:p>
            <a:pPr algn="l"/>
            <a:r>
              <a:rPr lang="en-IN" sz="3200" dirty="0" err="1">
                <a:latin typeface="Kokila" panose="020B0604020202020204" pitchFamily="34" charset="0"/>
                <a:ea typeface="Times New Roman" panose="02020603050405020304" pitchFamily="18" charset="0"/>
                <a:cs typeface="Mangal" panose="02040503050203030202" pitchFamily="18" charset="0"/>
              </a:rPr>
              <a:t>शिकणा-याबरोबर</a:t>
            </a:r>
            <a:r>
              <a:rPr lang="en-IN" sz="3200" dirty="0">
                <a:latin typeface="Kokila" panose="020B0604020202020204" pitchFamily="34" charset="0"/>
                <a:ea typeface="Times New Roman" panose="02020603050405020304" pitchFamily="18" charset="0"/>
                <a:cs typeface="Mangal" panose="02040503050203030202" pitchFamily="18" charset="0"/>
              </a:rPr>
              <a:t> </a:t>
            </a:r>
            <a:r>
              <a:rPr lang="en-IN" sz="3200" dirty="0" err="1">
                <a:latin typeface="Kokila" panose="020B0604020202020204" pitchFamily="34" charset="0"/>
                <a:ea typeface="Times New Roman" panose="02020603050405020304" pitchFamily="18" charset="0"/>
                <a:cs typeface="Mangal" panose="02040503050203030202" pitchFamily="18" charset="0"/>
              </a:rPr>
              <a:t>शिकवणा-याचे</a:t>
            </a:r>
            <a:r>
              <a:rPr lang="en-IN" sz="3200" dirty="0">
                <a:latin typeface="Kokila" panose="020B0604020202020204" pitchFamily="34" charset="0"/>
                <a:ea typeface="Times New Roman" panose="02020603050405020304" pitchFamily="18" charset="0"/>
                <a:cs typeface="Mangal" panose="02040503050203030202" pitchFamily="18" charset="0"/>
              </a:rPr>
              <a:t> </a:t>
            </a:r>
            <a:r>
              <a:rPr lang="en-IN" sz="3200" dirty="0" err="1">
                <a:latin typeface="Kokila" panose="020B0604020202020204" pitchFamily="34" charset="0"/>
                <a:ea typeface="Times New Roman" panose="02020603050405020304" pitchFamily="18" charset="0"/>
                <a:cs typeface="Mangal" panose="02040503050203030202" pitchFamily="18" charset="0"/>
              </a:rPr>
              <a:t>महत्त्व</a:t>
            </a:r>
            <a:r>
              <a:rPr lang="en-IN" sz="3200" dirty="0">
                <a:latin typeface="Kokila" panose="020B0604020202020204" pitchFamily="34" charset="0"/>
                <a:ea typeface="Times New Roman" panose="02020603050405020304" pitchFamily="18" charset="0"/>
                <a:cs typeface="Mangal" panose="02040503050203030202" pitchFamily="18" charset="0"/>
              </a:rPr>
              <a:t> </a:t>
            </a:r>
            <a:r>
              <a:rPr lang="en-IN" sz="3200" dirty="0" err="1">
                <a:latin typeface="Kokila" panose="020B0604020202020204" pitchFamily="34" charset="0"/>
                <a:ea typeface="Times New Roman" panose="02020603050405020304" pitchFamily="18" charset="0"/>
                <a:cs typeface="Mangal" panose="02040503050203030202" pitchFamily="18" charset="0"/>
              </a:rPr>
              <a:t>कोणी</a:t>
            </a:r>
            <a:r>
              <a:rPr lang="en-IN" sz="3200" dirty="0">
                <a:latin typeface="Kokila" panose="020B0604020202020204" pitchFamily="34" charset="0"/>
                <a:ea typeface="Times New Roman" panose="02020603050405020304" pitchFamily="18" charset="0"/>
                <a:cs typeface="Mangal" panose="02040503050203030202" pitchFamily="18" charset="0"/>
              </a:rPr>
              <a:t> </a:t>
            </a:r>
            <a:r>
              <a:rPr lang="en-IN" sz="3200" dirty="0" err="1">
                <a:latin typeface="Kokila" panose="020B0604020202020204" pitchFamily="34" charset="0"/>
                <a:ea typeface="Times New Roman" panose="02020603050405020304" pitchFamily="18" charset="0"/>
                <a:cs typeface="Mangal" panose="02040503050203030202" pitchFamily="18" charset="0"/>
              </a:rPr>
              <a:t>मान्य</a:t>
            </a:r>
            <a:r>
              <a:rPr lang="en-IN" sz="3200" dirty="0">
                <a:latin typeface="Kokila" panose="020B0604020202020204" pitchFamily="34" charset="0"/>
                <a:ea typeface="Times New Roman" panose="02020603050405020304" pitchFamily="18" charset="0"/>
                <a:cs typeface="Mangal" panose="02040503050203030202" pitchFamily="18" charset="0"/>
              </a:rPr>
              <a:t> </a:t>
            </a:r>
            <a:r>
              <a:rPr lang="en-IN" sz="3200" dirty="0" err="1">
                <a:latin typeface="Kokila" panose="020B0604020202020204" pitchFamily="34" charset="0"/>
                <a:ea typeface="Times New Roman" panose="02020603050405020304" pitchFamily="18" charset="0"/>
                <a:cs typeface="Mangal" panose="02040503050203030202" pitchFamily="18" charset="0"/>
              </a:rPr>
              <a:t>केलेले</a:t>
            </a:r>
            <a:r>
              <a:rPr lang="en-IN" sz="3200" dirty="0">
                <a:latin typeface="Kokila" panose="020B0604020202020204" pitchFamily="34" charset="0"/>
                <a:ea typeface="Times New Roman" panose="02020603050405020304" pitchFamily="18" charset="0"/>
                <a:cs typeface="Mangal" panose="02040503050203030202" pitchFamily="18" charset="0"/>
              </a:rPr>
              <a:t> </a:t>
            </a:r>
            <a:r>
              <a:rPr lang="en-IN" sz="3200" dirty="0" err="1">
                <a:latin typeface="Kokila" panose="020B0604020202020204" pitchFamily="34" charset="0"/>
                <a:ea typeface="Times New Roman" panose="02020603050405020304" pitchFamily="18" charset="0"/>
                <a:cs typeface="Mangal" panose="02040503050203030202" pitchFamily="18" charset="0"/>
              </a:rPr>
              <a:t>आहे</a:t>
            </a:r>
            <a:r>
              <a:rPr lang="en-IN" sz="3200" dirty="0">
                <a:latin typeface="Times New Roman" panose="02020603050405020304" pitchFamily="18" charset="0"/>
                <a:ea typeface="Times New Roman" panose="02020603050405020304" pitchFamily="18" charset="0"/>
                <a:cs typeface="Mangal" panose="02040503050203030202" pitchFamily="18" charset="0"/>
              </a:rPr>
              <a:t>? </a:t>
            </a:r>
            <a:br>
              <a:rPr lang="en-IN" sz="3200" dirty="0">
                <a:latin typeface="Calibri" panose="020F0502020204030204" pitchFamily="34" charset="0"/>
                <a:ea typeface="Calibri" panose="020F0502020204030204" pitchFamily="34" charset="0"/>
                <a:cs typeface="Mangal" panose="02040503050203030202" pitchFamily="18" charset="0"/>
              </a:rPr>
            </a:br>
            <a:endParaRPr lang="en-IN" dirty="0"/>
          </a:p>
        </p:txBody>
      </p:sp>
      <p:sp>
        <p:nvSpPr>
          <p:cNvPr id="3" name="Content Placeholder 2">
            <a:extLst>
              <a:ext uri="{FF2B5EF4-FFF2-40B4-BE49-F238E27FC236}">
                <a16:creationId xmlns:a16="http://schemas.microsoft.com/office/drawing/2014/main" id="{F3A3F7E6-24E6-4DF6-9E8D-11E23ACDCE93}"/>
              </a:ext>
            </a:extLst>
          </p:cNvPr>
          <p:cNvSpPr>
            <a:spLocks noGrp="1"/>
          </p:cNvSpPr>
          <p:nvPr>
            <p:ph idx="1"/>
          </p:nvPr>
        </p:nvSpPr>
        <p:spPr>
          <a:xfrm>
            <a:off x="457200" y="1600201"/>
            <a:ext cx="8229600" cy="3200400"/>
          </a:xfrm>
        </p:spPr>
        <p:txBody>
          <a:bodyPr>
            <a:normAutofit/>
          </a:bodyPr>
          <a:lstStyle/>
          <a:p>
            <a:pPr>
              <a:lnSpc>
                <a:spcPct val="107000"/>
              </a:lnSpc>
              <a:spcAft>
                <a:spcPts val="800"/>
              </a:spcAft>
            </a:pP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१.</a:t>
            </a:r>
            <a:r>
              <a:rPr lang="en-IN" sz="2800"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पियाजे</a:t>
            </a:r>
            <a:endParaRPr lang="en-IN" sz="28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२.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फ्राईड</a:t>
            </a:r>
            <a:endParaRPr lang="en-IN" sz="28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३.</a:t>
            </a:r>
            <a:r>
              <a:rPr lang="en-IN" sz="2800"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गेसेल</a:t>
            </a:r>
            <a:endParaRPr lang="en-IN" sz="2800" dirty="0">
              <a:effectLst/>
              <a:latin typeface="Calibri" panose="020F0502020204030204" pitchFamily="34" charset="0"/>
              <a:ea typeface="Calibri" panose="020F0502020204030204" pitchFamily="34" charset="0"/>
              <a:cs typeface="Mangal" panose="02040503050203030202" pitchFamily="18" charset="0"/>
            </a:endParaRPr>
          </a:p>
          <a:p>
            <a:pPr>
              <a:lnSpc>
                <a:spcPct val="107000"/>
              </a:lnSpc>
              <a:spcAft>
                <a:spcPts val="800"/>
              </a:spcAft>
            </a:pPr>
            <a:r>
              <a:rPr lang="en-IN" sz="2800" dirty="0">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४.</a:t>
            </a:r>
            <a:r>
              <a:rPr lang="en-IN" sz="2800" dirty="0">
                <a:solidFill>
                  <a:srgbClr val="0A0A0A"/>
                </a:solidFill>
                <a:effectLst/>
                <a:latin typeface="Arial" panose="020B0604020202020204" pitchFamily="34" charset="0"/>
                <a:ea typeface="Times New Roman" panose="02020603050405020304" pitchFamily="18" charset="0"/>
                <a:cs typeface="Mangal" panose="02040503050203030202" pitchFamily="18" charset="0"/>
              </a:rPr>
              <a:t>  </a:t>
            </a:r>
            <a:r>
              <a:rPr lang="en-IN" sz="2800" dirty="0" err="1">
                <a:solidFill>
                  <a:srgbClr val="0A0A0A"/>
                </a:solidFill>
                <a:effectLst/>
                <a:latin typeface="Kokila" panose="020B0604020202020204" pitchFamily="34" charset="0"/>
                <a:ea typeface="Times New Roman" panose="02020603050405020304" pitchFamily="18" charset="0"/>
                <a:cs typeface="Mangal" panose="02040503050203030202" pitchFamily="18" charset="0"/>
              </a:rPr>
              <a:t>व्यागोट्स्की</a:t>
            </a:r>
            <a:endParaRPr lang="en-IN" sz="2800" dirty="0">
              <a:effectLst/>
              <a:latin typeface="Calibri" panose="020F0502020204030204" pitchFamily="34" charset="0"/>
              <a:ea typeface="Calibri" panose="020F0502020204030204" pitchFamily="34" charset="0"/>
              <a:cs typeface="Mangal" panose="02040503050203030202" pitchFamily="18" charset="0"/>
            </a:endParaRPr>
          </a:p>
          <a:p>
            <a:endParaRPr lang="en-IN" sz="2000" dirty="0"/>
          </a:p>
        </p:txBody>
      </p:sp>
    </p:spTree>
    <p:extLst>
      <p:ext uri="{BB962C8B-B14F-4D97-AF65-F5344CB8AC3E}">
        <p14:creationId xmlns:p14="http://schemas.microsoft.com/office/powerpoint/2010/main" val="42040608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EAC55-450F-4679-816E-9DAC67CB3318}"/>
              </a:ext>
            </a:extLst>
          </p:cNvPr>
          <p:cNvSpPr>
            <a:spLocks noGrp="1"/>
          </p:cNvSpPr>
          <p:nvPr>
            <p:ph type="title"/>
          </p:nvPr>
        </p:nvSpPr>
        <p:spPr/>
        <p:txBody>
          <a:bodyPr>
            <a:normAutofit/>
          </a:bodyPr>
          <a:lstStyle/>
          <a:p>
            <a:pPr algn="l"/>
            <a:r>
              <a:rPr lang="en-US" sz="2800" b="0" i="0" cap="none" dirty="0">
                <a:solidFill>
                  <a:srgbClr val="0A0A0A"/>
                </a:solidFill>
                <a:effectLst/>
                <a:latin typeface="muli"/>
              </a:rPr>
              <a:t>In the constructivist frame, the child is viewed as….</a:t>
            </a:r>
            <a:endParaRPr lang="en-IN" sz="2800" cap="none" dirty="0"/>
          </a:p>
        </p:txBody>
      </p:sp>
      <p:sp>
        <p:nvSpPr>
          <p:cNvPr id="3" name="Content Placeholder 2">
            <a:extLst>
              <a:ext uri="{FF2B5EF4-FFF2-40B4-BE49-F238E27FC236}">
                <a16:creationId xmlns:a16="http://schemas.microsoft.com/office/drawing/2014/main" id="{57A1DA60-F37E-4E2D-B8FA-D099760D7233}"/>
              </a:ext>
            </a:extLst>
          </p:cNvPr>
          <p:cNvSpPr>
            <a:spLocks noGrp="1"/>
          </p:cNvSpPr>
          <p:nvPr>
            <p:ph idx="1"/>
          </p:nvPr>
        </p:nvSpPr>
        <p:spPr/>
        <p:txBody>
          <a:bodyPr>
            <a:normAutofit lnSpcReduction="10000"/>
          </a:bodyPr>
          <a:lstStyle/>
          <a:p>
            <a:pPr algn="l">
              <a:buFont typeface="Arial" panose="020B0604020202020204" pitchFamily="34" charset="0"/>
              <a:buChar char="•"/>
            </a:pPr>
            <a:br>
              <a:rPr lang="en-US" b="0" i="0" dirty="0">
                <a:solidFill>
                  <a:srgbClr val="0A0A0A"/>
                </a:solidFill>
                <a:effectLst/>
                <a:latin typeface="muli"/>
              </a:rPr>
            </a:br>
            <a:r>
              <a:rPr lang="en-US" sz="2400" b="0" i="0" dirty="0">
                <a:solidFill>
                  <a:srgbClr val="0A0A0A"/>
                </a:solidFill>
                <a:effectLst/>
                <a:latin typeface="muli"/>
              </a:rPr>
              <a:t>(1) </a:t>
            </a:r>
            <a:r>
              <a:rPr lang="en-US" sz="2200" b="0" i="0" dirty="0">
                <a:solidFill>
                  <a:srgbClr val="0A0A0A"/>
                </a:solidFill>
                <a:effectLst/>
                <a:latin typeface="muli"/>
              </a:rPr>
              <a:t>a ‘problem solver’ and a ‘scientific investigator’.</a:t>
            </a:r>
            <a:br>
              <a:rPr lang="en-US" sz="2200" b="0" i="0" dirty="0">
                <a:solidFill>
                  <a:srgbClr val="0A0A0A"/>
                </a:solidFill>
                <a:effectLst/>
                <a:latin typeface="muli"/>
              </a:rPr>
            </a:br>
            <a:r>
              <a:rPr lang="en-US" sz="2200" b="0" i="0" dirty="0">
                <a:solidFill>
                  <a:srgbClr val="0A0A0A"/>
                </a:solidFill>
                <a:effectLst/>
                <a:latin typeface="muli"/>
              </a:rPr>
              <a:t>(2) ‘miniature adult’ who is less than an adult in all aspects such as size, cognition, emotions.</a:t>
            </a:r>
            <a:br>
              <a:rPr lang="en-US" sz="2200" b="0" i="0" dirty="0">
                <a:solidFill>
                  <a:srgbClr val="0A0A0A"/>
                </a:solidFill>
                <a:effectLst/>
                <a:latin typeface="muli"/>
              </a:rPr>
            </a:br>
            <a:r>
              <a:rPr lang="en-US" sz="2200" b="0" i="0" dirty="0">
                <a:solidFill>
                  <a:srgbClr val="0A0A0A"/>
                </a:solidFill>
                <a:effectLst/>
                <a:latin typeface="muli"/>
              </a:rPr>
              <a:t>(3)  ‘blank slate’ whose life is shaped entirely by experience.</a:t>
            </a:r>
            <a:br>
              <a:rPr lang="en-US" sz="2200" b="0" i="0" dirty="0">
                <a:solidFill>
                  <a:srgbClr val="0A0A0A"/>
                </a:solidFill>
                <a:effectLst/>
                <a:latin typeface="muli"/>
              </a:rPr>
            </a:br>
            <a:r>
              <a:rPr lang="en-US" sz="2200" b="0" i="0" dirty="0">
                <a:solidFill>
                  <a:srgbClr val="0A0A0A"/>
                </a:solidFill>
                <a:effectLst/>
                <a:latin typeface="muli"/>
              </a:rPr>
              <a:t>(4) a ‘passive being’ who can shape and mold into any form through conditioning</a:t>
            </a:r>
            <a:r>
              <a:rPr lang="en-US" b="0" i="0" dirty="0">
                <a:solidFill>
                  <a:srgbClr val="0A0A0A"/>
                </a:solidFill>
                <a:effectLst/>
                <a:latin typeface="muli"/>
              </a:rPr>
              <a:t>.</a:t>
            </a:r>
          </a:p>
          <a:p>
            <a:pPr algn="l">
              <a:buFont typeface="Arial" panose="020B0604020202020204" pitchFamily="34" charset="0"/>
              <a:buChar char="•"/>
            </a:pPr>
            <a:endParaRPr lang="en-US" dirty="0">
              <a:solidFill>
                <a:srgbClr val="0A0A0A"/>
              </a:solidFill>
              <a:latin typeface="muli"/>
            </a:endParaRPr>
          </a:p>
          <a:p>
            <a:pPr algn="l">
              <a:buFont typeface="Arial" panose="020B0604020202020204" pitchFamily="34" charset="0"/>
              <a:buChar char="•"/>
            </a:pPr>
            <a:endParaRPr lang="en-US" b="0" i="0" dirty="0">
              <a:solidFill>
                <a:srgbClr val="0A0A0A"/>
              </a:solidFill>
              <a:effectLst/>
              <a:latin typeface="muli"/>
            </a:endParaRPr>
          </a:p>
          <a:p>
            <a:pPr algn="l"/>
            <a:r>
              <a:rPr lang="en-US" b="1" i="0" dirty="0">
                <a:solidFill>
                  <a:srgbClr val="0A0A0A"/>
                </a:solidFill>
                <a:effectLst/>
                <a:latin typeface="muli"/>
              </a:rPr>
              <a:t>Ans: 1</a:t>
            </a:r>
            <a:endParaRPr lang="en-US" b="0" i="0" dirty="0">
              <a:solidFill>
                <a:srgbClr val="0A0A0A"/>
              </a:solidFill>
              <a:effectLst/>
              <a:latin typeface="muli"/>
            </a:endParaRPr>
          </a:p>
          <a:p>
            <a:endParaRPr lang="en-IN" dirty="0"/>
          </a:p>
        </p:txBody>
      </p:sp>
    </p:spTree>
    <p:extLst>
      <p:ext uri="{BB962C8B-B14F-4D97-AF65-F5344CB8AC3E}">
        <p14:creationId xmlns:p14="http://schemas.microsoft.com/office/powerpoint/2010/main" val="34698850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a:t>Moral Development Theory by Kohlberg</a:t>
            </a:r>
          </a:p>
        </p:txBody>
      </p:sp>
      <p:sp>
        <p:nvSpPr>
          <p:cNvPr id="3" name="Content Placeholder 2"/>
          <p:cNvSpPr>
            <a:spLocks noGrp="1"/>
          </p:cNvSpPr>
          <p:nvPr>
            <p:ph idx="1"/>
          </p:nvPr>
        </p:nvSpPr>
        <p:spPr/>
        <p:txBody>
          <a:bodyPr/>
          <a:lstStyle/>
          <a:p>
            <a:r>
              <a:rPr lang="en-IN" dirty="0"/>
              <a:t>Pre-conventional level (4-10 years)</a:t>
            </a:r>
            <a:r>
              <a:rPr lang="hi-IN" dirty="0"/>
              <a:t> सांकेतिक पूर्व पातळी  </a:t>
            </a:r>
            <a:endParaRPr lang="en-IN" dirty="0"/>
          </a:p>
          <a:p>
            <a:r>
              <a:rPr lang="en-IN" dirty="0"/>
              <a:t>Conventional level (10-13 years)</a:t>
            </a:r>
            <a:r>
              <a:rPr lang="hi-IN" dirty="0"/>
              <a:t> सांकेतिक पातळी</a:t>
            </a:r>
            <a:endParaRPr lang="en-IN" dirty="0"/>
          </a:p>
          <a:p>
            <a:r>
              <a:rPr lang="en-IN" dirty="0"/>
              <a:t>Post-conventional level (13-16 years)</a:t>
            </a:r>
            <a:r>
              <a:rPr lang="hi-IN" dirty="0"/>
              <a:t> सांकेतिकोत्तर पातळी </a:t>
            </a:r>
            <a:endParaRPr lang="en-IN" dirty="0"/>
          </a:p>
          <a:p>
            <a:endParaRPr lang="en-IN" dirty="0"/>
          </a:p>
          <a:p>
            <a:endParaRPr lang="en-IN" dirty="0"/>
          </a:p>
        </p:txBody>
      </p:sp>
    </p:spTree>
    <p:extLst>
      <p:ext uri="{BB962C8B-B14F-4D97-AF65-F5344CB8AC3E}">
        <p14:creationId xmlns:p14="http://schemas.microsoft.com/office/powerpoint/2010/main" val="5738818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3200" dirty="0"/>
              <a:t>According to Kohlberg's theory moral development doesn’t start before the age of…..</a:t>
            </a:r>
          </a:p>
        </p:txBody>
      </p:sp>
      <p:sp>
        <p:nvSpPr>
          <p:cNvPr id="3" name="Content Placeholder 2"/>
          <p:cNvSpPr>
            <a:spLocks noGrp="1"/>
          </p:cNvSpPr>
          <p:nvPr>
            <p:ph idx="1"/>
          </p:nvPr>
        </p:nvSpPr>
        <p:spPr/>
        <p:txBody>
          <a:bodyPr/>
          <a:lstStyle/>
          <a:p>
            <a:r>
              <a:rPr lang="en-IN" dirty="0"/>
              <a:t>3 </a:t>
            </a:r>
          </a:p>
          <a:p>
            <a:r>
              <a:rPr lang="en-IN" dirty="0"/>
              <a:t>6</a:t>
            </a:r>
          </a:p>
          <a:p>
            <a:r>
              <a:rPr lang="en-IN" dirty="0"/>
              <a:t>9</a:t>
            </a:r>
          </a:p>
          <a:p>
            <a:r>
              <a:rPr lang="en-IN" dirty="0"/>
              <a:t>12</a:t>
            </a:r>
          </a:p>
        </p:txBody>
      </p:sp>
    </p:spTree>
    <p:extLst>
      <p:ext uri="{BB962C8B-B14F-4D97-AF65-F5344CB8AC3E}">
        <p14:creationId xmlns:p14="http://schemas.microsoft.com/office/powerpoint/2010/main" val="36098724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2D6E7-7CC4-484C-B9A0-532CB13EB1F3}"/>
              </a:ext>
            </a:extLst>
          </p:cNvPr>
          <p:cNvSpPr>
            <a:spLocks noGrp="1"/>
          </p:cNvSpPr>
          <p:nvPr>
            <p:ph type="title"/>
          </p:nvPr>
        </p:nvSpPr>
        <p:spPr/>
        <p:txBody>
          <a:bodyPr>
            <a:normAutofit fontScale="90000"/>
          </a:bodyPr>
          <a:lstStyle/>
          <a:p>
            <a:r>
              <a:rPr lang="mr-IN" sz="3200" b="0" i="0" dirty="0">
                <a:solidFill>
                  <a:srgbClr val="0A0A0A"/>
                </a:solidFill>
                <a:effectLst/>
                <a:latin typeface="muli"/>
              </a:rPr>
              <a:t>नैतिक विकास.......  विकासाशी निगडित आहे.</a:t>
            </a:r>
            <a:br>
              <a:rPr lang="mr-IN" sz="3200" b="0" i="0" dirty="0">
                <a:solidFill>
                  <a:srgbClr val="0A0A0A"/>
                </a:solidFill>
                <a:effectLst/>
                <a:latin typeface="muli"/>
              </a:rPr>
            </a:br>
            <a:endParaRPr lang="en-IN" dirty="0"/>
          </a:p>
        </p:txBody>
      </p:sp>
      <p:sp>
        <p:nvSpPr>
          <p:cNvPr id="3" name="Content Placeholder 2">
            <a:extLst>
              <a:ext uri="{FF2B5EF4-FFF2-40B4-BE49-F238E27FC236}">
                <a16:creationId xmlns:a16="http://schemas.microsoft.com/office/drawing/2014/main" id="{D5C4AC0C-E667-4459-9A73-AD6E19EE64B1}"/>
              </a:ext>
            </a:extLst>
          </p:cNvPr>
          <p:cNvSpPr>
            <a:spLocks noGrp="1"/>
          </p:cNvSpPr>
          <p:nvPr>
            <p:ph idx="1"/>
          </p:nvPr>
        </p:nvSpPr>
        <p:spPr/>
        <p:txBody>
          <a:bodyPr/>
          <a:lstStyle/>
          <a:p>
            <a:pPr algn="l"/>
            <a:r>
              <a:rPr lang="mr-IN" b="0" i="0" dirty="0">
                <a:solidFill>
                  <a:srgbClr val="0A0A0A"/>
                </a:solidFill>
                <a:effectLst/>
                <a:latin typeface="muli"/>
              </a:rPr>
              <a:t> १.</a:t>
            </a:r>
            <a:r>
              <a:rPr lang="en-IN" b="0" i="0" dirty="0">
                <a:solidFill>
                  <a:srgbClr val="0A0A0A"/>
                </a:solidFill>
                <a:effectLst/>
                <a:latin typeface="muli"/>
              </a:rPr>
              <a:t> </a:t>
            </a:r>
            <a:r>
              <a:rPr lang="mr-IN" b="0" i="0" dirty="0">
                <a:solidFill>
                  <a:srgbClr val="0A0A0A"/>
                </a:solidFill>
                <a:effectLst/>
                <a:latin typeface="muli"/>
              </a:rPr>
              <a:t>शारीरिक</a:t>
            </a:r>
          </a:p>
          <a:p>
            <a:pPr algn="l"/>
            <a:r>
              <a:rPr lang="mr-IN" b="0" i="0" dirty="0">
                <a:solidFill>
                  <a:srgbClr val="0A0A0A"/>
                </a:solidFill>
                <a:effectLst/>
                <a:latin typeface="muli"/>
              </a:rPr>
              <a:t>२. मानसिक</a:t>
            </a:r>
          </a:p>
          <a:p>
            <a:pPr algn="l"/>
            <a:r>
              <a:rPr lang="mr-IN" b="0" i="0" dirty="0">
                <a:solidFill>
                  <a:srgbClr val="0A0A0A"/>
                </a:solidFill>
                <a:effectLst/>
                <a:latin typeface="muli"/>
              </a:rPr>
              <a:t>३. बौद्धिक</a:t>
            </a:r>
          </a:p>
          <a:p>
            <a:pPr algn="l"/>
            <a:r>
              <a:rPr lang="mr-IN" b="0" i="0" dirty="0">
                <a:solidFill>
                  <a:srgbClr val="0A0A0A"/>
                </a:solidFill>
                <a:effectLst/>
                <a:latin typeface="muli"/>
              </a:rPr>
              <a:t>४. भाषिक</a:t>
            </a:r>
          </a:p>
          <a:p>
            <a:endParaRPr lang="en-IN" dirty="0"/>
          </a:p>
        </p:txBody>
      </p:sp>
    </p:spTree>
    <p:extLst>
      <p:ext uri="{BB962C8B-B14F-4D97-AF65-F5344CB8AC3E}">
        <p14:creationId xmlns:p14="http://schemas.microsoft.com/office/powerpoint/2010/main" val="31487363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E115A-96CD-4545-9405-8A4AC6E25CEA}"/>
              </a:ext>
            </a:extLst>
          </p:cNvPr>
          <p:cNvSpPr>
            <a:spLocks noGrp="1"/>
          </p:cNvSpPr>
          <p:nvPr>
            <p:ph type="title"/>
          </p:nvPr>
        </p:nvSpPr>
        <p:spPr>
          <a:xfrm>
            <a:off x="1088685" y="479400"/>
            <a:ext cx="7202456" cy="1049235"/>
          </a:xfrm>
        </p:spPr>
        <p:txBody>
          <a:bodyPr>
            <a:normAutofit/>
          </a:bodyPr>
          <a:lstStyle/>
          <a:p>
            <a:r>
              <a:rPr lang="mr-IN" sz="2800" b="0" i="0" dirty="0">
                <a:solidFill>
                  <a:srgbClr val="0A0A0A"/>
                </a:solidFill>
                <a:effectLst/>
                <a:latin typeface="muli"/>
              </a:rPr>
              <a:t>किशोरावस्थेत नैतिक नियम...... च्या प्रभावाने ठरतात</a:t>
            </a:r>
            <a:br>
              <a:rPr lang="mr-IN" sz="2800" b="0" i="0" dirty="0">
                <a:solidFill>
                  <a:srgbClr val="0A0A0A"/>
                </a:solidFill>
                <a:effectLst/>
                <a:latin typeface="muli"/>
              </a:rPr>
            </a:br>
            <a:endParaRPr lang="en-IN" sz="2800" dirty="0"/>
          </a:p>
        </p:txBody>
      </p:sp>
      <p:sp>
        <p:nvSpPr>
          <p:cNvPr id="3" name="Content Placeholder 2">
            <a:extLst>
              <a:ext uri="{FF2B5EF4-FFF2-40B4-BE49-F238E27FC236}">
                <a16:creationId xmlns:a16="http://schemas.microsoft.com/office/drawing/2014/main" id="{8E305D40-429F-4ABF-B5E6-6D9DCE912F09}"/>
              </a:ext>
            </a:extLst>
          </p:cNvPr>
          <p:cNvSpPr>
            <a:spLocks noGrp="1"/>
          </p:cNvSpPr>
          <p:nvPr>
            <p:ph idx="1"/>
          </p:nvPr>
        </p:nvSpPr>
        <p:spPr/>
        <p:txBody>
          <a:bodyPr/>
          <a:lstStyle/>
          <a:p>
            <a:pPr algn="l"/>
            <a:r>
              <a:rPr lang="mr-IN" b="0" i="0" dirty="0">
                <a:solidFill>
                  <a:srgbClr val="0A0A0A"/>
                </a:solidFill>
                <a:effectLst/>
                <a:latin typeface="muli"/>
              </a:rPr>
              <a:t>१. पालक</a:t>
            </a:r>
          </a:p>
          <a:p>
            <a:pPr algn="l"/>
            <a:r>
              <a:rPr lang="mr-IN" b="0" i="0" dirty="0">
                <a:solidFill>
                  <a:srgbClr val="0A0A0A"/>
                </a:solidFill>
                <a:effectLst/>
                <a:latin typeface="muli"/>
              </a:rPr>
              <a:t>२. शिक्षक </a:t>
            </a:r>
          </a:p>
          <a:p>
            <a:pPr algn="l"/>
            <a:r>
              <a:rPr lang="mr-IN" b="0" i="0" dirty="0">
                <a:solidFill>
                  <a:srgbClr val="0A0A0A"/>
                </a:solidFill>
                <a:effectLst/>
                <a:latin typeface="muli"/>
              </a:rPr>
              <a:t>३. समवयस्क</a:t>
            </a:r>
          </a:p>
          <a:p>
            <a:pPr algn="l"/>
            <a:r>
              <a:rPr lang="mr-IN" b="0" i="0" dirty="0">
                <a:solidFill>
                  <a:srgbClr val="0A0A0A"/>
                </a:solidFill>
                <a:effectLst/>
                <a:latin typeface="muli"/>
              </a:rPr>
              <a:t>४. शेजारी</a:t>
            </a:r>
          </a:p>
          <a:p>
            <a:endParaRPr lang="en-IN" dirty="0"/>
          </a:p>
        </p:txBody>
      </p:sp>
    </p:spTree>
    <p:extLst>
      <p:ext uri="{BB962C8B-B14F-4D97-AF65-F5344CB8AC3E}">
        <p14:creationId xmlns:p14="http://schemas.microsoft.com/office/powerpoint/2010/main" val="6519821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5B7BF-7BD1-4C20-9FF0-FC5AC9F2DF22}"/>
              </a:ext>
            </a:extLst>
          </p:cNvPr>
          <p:cNvSpPr>
            <a:spLocks noGrp="1"/>
          </p:cNvSpPr>
          <p:nvPr>
            <p:ph type="title"/>
          </p:nvPr>
        </p:nvSpPr>
        <p:spPr>
          <a:xfrm>
            <a:off x="1088685" y="530200"/>
            <a:ext cx="7202456" cy="1049235"/>
          </a:xfrm>
        </p:spPr>
        <p:txBody>
          <a:bodyPr>
            <a:noAutofit/>
          </a:bodyPr>
          <a:lstStyle/>
          <a:p>
            <a:r>
              <a:rPr lang="mr-IN" sz="2800" dirty="0">
                <a:effectLst/>
              </a:rPr>
              <a:t>कोहलबर्ग यांनी दिलेली...... ही</a:t>
            </a:r>
            <a:r>
              <a:rPr lang="en-IN" sz="2800" dirty="0">
                <a:effectLst/>
              </a:rPr>
              <a:t> </a:t>
            </a:r>
            <a:r>
              <a:rPr lang="mr-IN" sz="2800" dirty="0">
                <a:effectLst/>
              </a:rPr>
              <a:t>पातळी समाजलक्षी व व्यापक आहे.</a:t>
            </a:r>
            <a:br>
              <a:rPr lang="mr-IN" sz="2800" dirty="0">
                <a:effectLst/>
              </a:rPr>
            </a:br>
            <a:endParaRPr lang="en-IN" sz="2800" dirty="0"/>
          </a:p>
        </p:txBody>
      </p:sp>
      <p:sp>
        <p:nvSpPr>
          <p:cNvPr id="3" name="Content Placeholder 2">
            <a:extLst>
              <a:ext uri="{FF2B5EF4-FFF2-40B4-BE49-F238E27FC236}">
                <a16:creationId xmlns:a16="http://schemas.microsoft.com/office/drawing/2014/main" id="{EE26FEF4-08D0-460D-9CB8-FDB15271BD8F}"/>
              </a:ext>
            </a:extLst>
          </p:cNvPr>
          <p:cNvSpPr>
            <a:spLocks noGrp="1"/>
          </p:cNvSpPr>
          <p:nvPr>
            <p:ph idx="1"/>
          </p:nvPr>
        </p:nvSpPr>
        <p:spPr/>
        <p:txBody>
          <a:bodyPr/>
          <a:lstStyle/>
          <a:p>
            <a:r>
              <a:rPr lang="mr-IN" dirty="0">
                <a:effectLst/>
              </a:rPr>
              <a:t>१. सांकेतिक पूर्व</a:t>
            </a:r>
            <a:r>
              <a:rPr lang="en-IN" dirty="0">
                <a:effectLst/>
              </a:rPr>
              <a:t> (Pre Conventional)</a:t>
            </a:r>
            <a:endParaRPr lang="mr-IN" dirty="0">
              <a:effectLst/>
            </a:endParaRPr>
          </a:p>
          <a:p>
            <a:r>
              <a:rPr lang="mr-IN" dirty="0">
                <a:effectLst/>
              </a:rPr>
              <a:t>२.  सांकेतिक</a:t>
            </a:r>
            <a:r>
              <a:rPr lang="en-IN" dirty="0">
                <a:effectLst/>
              </a:rPr>
              <a:t> (Conventional)</a:t>
            </a:r>
            <a:endParaRPr lang="mr-IN" dirty="0">
              <a:effectLst/>
            </a:endParaRPr>
          </a:p>
          <a:p>
            <a:r>
              <a:rPr lang="mr-IN" dirty="0">
                <a:effectLst/>
              </a:rPr>
              <a:t>३. सांकेतिकोत्तर</a:t>
            </a:r>
            <a:r>
              <a:rPr lang="en-IN" dirty="0">
                <a:effectLst/>
              </a:rPr>
              <a:t> (Post Conventional)</a:t>
            </a:r>
            <a:endParaRPr lang="mr-IN" dirty="0">
              <a:effectLst/>
            </a:endParaRPr>
          </a:p>
          <a:p>
            <a:pPr algn="just"/>
            <a:endParaRPr lang="en-IN" dirty="0"/>
          </a:p>
        </p:txBody>
      </p:sp>
    </p:spTree>
    <p:extLst>
      <p:ext uri="{BB962C8B-B14F-4D97-AF65-F5344CB8AC3E}">
        <p14:creationId xmlns:p14="http://schemas.microsoft.com/office/powerpoint/2010/main" val="28213546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hi-IN" sz="3200" dirty="0"/>
              <a:t> नैतिक दृष्ट्या चांगला मुलगा बनणे हे विकासाच्या कोणत्या पातळीत शक्य होते. </a:t>
            </a:r>
            <a:endParaRPr lang="en-IN" sz="3200" dirty="0"/>
          </a:p>
        </p:txBody>
      </p:sp>
      <p:sp>
        <p:nvSpPr>
          <p:cNvPr id="3" name="Content Placeholder 2"/>
          <p:cNvSpPr>
            <a:spLocks noGrp="1"/>
          </p:cNvSpPr>
          <p:nvPr>
            <p:ph idx="1"/>
          </p:nvPr>
        </p:nvSpPr>
        <p:spPr/>
        <p:txBody>
          <a:bodyPr/>
          <a:lstStyle/>
          <a:p>
            <a:r>
              <a:rPr lang="mr-IN" dirty="0"/>
              <a:t>१. सांकेतिक पूर्व</a:t>
            </a:r>
            <a:r>
              <a:rPr lang="en-IN" dirty="0"/>
              <a:t> (Pre Conventional)</a:t>
            </a:r>
            <a:endParaRPr lang="mr-IN" dirty="0"/>
          </a:p>
          <a:p>
            <a:r>
              <a:rPr lang="mr-IN" dirty="0"/>
              <a:t>२.  सांकेतिक</a:t>
            </a:r>
            <a:r>
              <a:rPr lang="en-IN" dirty="0"/>
              <a:t> (Conventional)</a:t>
            </a:r>
            <a:endParaRPr lang="mr-IN" dirty="0"/>
          </a:p>
          <a:p>
            <a:r>
              <a:rPr lang="mr-IN" dirty="0"/>
              <a:t>३. सांकेतिकोत्तर</a:t>
            </a:r>
            <a:r>
              <a:rPr lang="en-IN" dirty="0"/>
              <a:t> (Post Conventional)</a:t>
            </a:r>
            <a:endParaRPr lang="mr-IN" dirty="0"/>
          </a:p>
          <a:p>
            <a:endParaRPr lang="en-IN" dirty="0"/>
          </a:p>
        </p:txBody>
      </p:sp>
    </p:spTree>
    <p:extLst>
      <p:ext uri="{BB962C8B-B14F-4D97-AF65-F5344CB8AC3E}">
        <p14:creationId xmlns:p14="http://schemas.microsoft.com/office/powerpoint/2010/main" val="2960995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524000"/>
          </a:xfrm>
        </p:spPr>
        <p:txBody>
          <a:bodyPr>
            <a:noAutofit/>
          </a:bodyPr>
          <a:lstStyle/>
          <a:p>
            <a:pPr algn="l"/>
            <a:r>
              <a:rPr lang="hi-IN" sz="3200" dirty="0"/>
              <a:t> नैतिक  विकासाच्या कोणत्या पातळीत शिक्षा टाळणे व     वरिष्ठांच्या अधिकारापुढे मान तुकविणे योग्य मानले जाते </a:t>
            </a:r>
            <a:endParaRPr lang="en-IN" sz="3200" dirty="0"/>
          </a:p>
        </p:txBody>
      </p:sp>
      <p:sp>
        <p:nvSpPr>
          <p:cNvPr id="3" name="Content Placeholder 2"/>
          <p:cNvSpPr>
            <a:spLocks noGrp="1"/>
          </p:cNvSpPr>
          <p:nvPr>
            <p:ph idx="1"/>
          </p:nvPr>
        </p:nvSpPr>
        <p:spPr/>
        <p:txBody>
          <a:bodyPr/>
          <a:lstStyle/>
          <a:p>
            <a:r>
              <a:rPr lang="mr-IN" dirty="0"/>
              <a:t>१. सांकेतिक पूर्व</a:t>
            </a:r>
            <a:r>
              <a:rPr lang="en-IN" dirty="0"/>
              <a:t> (Pre Conventional)</a:t>
            </a:r>
            <a:endParaRPr lang="mr-IN" dirty="0"/>
          </a:p>
          <a:p>
            <a:r>
              <a:rPr lang="mr-IN" dirty="0"/>
              <a:t>२.  सांकेतिक</a:t>
            </a:r>
            <a:r>
              <a:rPr lang="en-IN" dirty="0"/>
              <a:t> (Conventional)</a:t>
            </a:r>
            <a:endParaRPr lang="mr-IN" dirty="0"/>
          </a:p>
          <a:p>
            <a:r>
              <a:rPr lang="mr-IN" dirty="0"/>
              <a:t>३. सांकेतिकोत्तर</a:t>
            </a:r>
            <a:r>
              <a:rPr lang="en-IN" dirty="0"/>
              <a:t> (Post Conventional)</a:t>
            </a:r>
            <a:endParaRPr lang="mr-IN" dirty="0"/>
          </a:p>
          <a:p>
            <a:endParaRPr lang="en-IN" dirty="0"/>
          </a:p>
          <a:p>
            <a:endParaRPr lang="en-IN" dirty="0"/>
          </a:p>
        </p:txBody>
      </p:sp>
    </p:spTree>
    <p:extLst>
      <p:ext uri="{BB962C8B-B14F-4D97-AF65-F5344CB8AC3E}">
        <p14:creationId xmlns:p14="http://schemas.microsoft.com/office/powerpoint/2010/main" val="32347707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17638"/>
          </a:xfrm>
        </p:spPr>
        <p:txBody>
          <a:bodyPr>
            <a:noAutofit/>
          </a:bodyPr>
          <a:lstStyle/>
          <a:p>
            <a:pPr algn="l"/>
            <a:br>
              <a:rPr lang="en-IN" sz="3200" dirty="0"/>
            </a:br>
            <a:r>
              <a:rPr lang="hi-IN" sz="3200" dirty="0"/>
              <a:t>तर्कावर आधारित नियम कोणत्या पातळीत घेतले जातात?</a:t>
            </a:r>
            <a:br>
              <a:rPr lang="hi-IN" sz="3200" dirty="0"/>
            </a:br>
            <a:endParaRPr lang="en-IN" sz="3200" dirty="0"/>
          </a:p>
        </p:txBody>
      </p:sp>
      <p:sp>
        <p:nvSpPr>
          <p:cNvPr id="3" name="Content Placeholder 2"/>
          <p:cNvSpPr>
            <a:spLocks noGrp="1"/>
          </p:cNvSpPr>
          <p:nvPr>
            <p:ph idx="1"/>
          </p:nvPr>
        </p:nvSpPr>
        <p:spPr/>
        <p:txBody>
          <a:bodyPr/>
          <a:lstStyle/>
          <a:p>
            <a:r>
              <a:rPr lang="mr-IN" dirty="0"/>
              <a:t>१. सांकेतिक पूर्व</a:t>
            </a:r>
            <a:r>
              <a:rPr lang="en-IN" dirty="0"/>
              <a:t> (Pre Conventional)</a:t>
            </a:r>
            <a:endParaRPr lang="mr-IN" dirty="0"/>
          </a:p>
          <a:p>
            <a:r>
              <a:rPr lang="mr-IN" dirty="0"/>
              <a:t>२.  सांकेतिक</a:t>
            </a:r>
            <a:r>
              <a:rPr lang="en-IN" dirty="0"/>
              <a:t> (Conventional)</a:t>
            </a:r>
            <a:endParaRPr lang="mr-IN" dirty="0"/>
          </a:p>
          <a:p>
            <a:r>
              <a:rPr lang="mr-IN" dirty="0"/>
              <a:t>३. सांकेतिकोत्तर</a:t>
            </a:r>
            <a:r>
              <a:rPr lang="en-IN" dirty="0"/>
              <a:t> (Post Conventional)</a:t>
            </a:r>
            <a:endParaRPr lang="mr-IN" dirty="0"/>
          </a:p>
          <a:p>
            <a:endParaRPr lang="hi-IN" dirty="0"/>
          </a:p>
        </p:txBody>
      </p:sp>
    </p:spTree>
    <p:extLst>
      <p:ext uri="{BB962C8B-B14F-4D97-AF65-F5344CB8AC3E}">
        <p14:creationId xmlns:p14="http://schemas.microsoft.com/office/powerpoint/2010/main" val="932714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Autofit/>
          </a:bodyPr>
          <a:lstStyle/>
          <a:p>
            <a:pPr algn="l"/>
            <a:br>
              <a:rPr lang="en-IN" sz="3200" dirty="0"/>
            </a:br>
            <a:br>
              <a:rPr lang="en-IN" sz="3200" dirty="0"/>
            </a:br>
            <a:r>
              <a:rPr lang="hi-IN" sz="3200" dirty="0"/>
              <a:t>कोणत्याही संस्थेचे किंवा समाजाचे नियम निरपेक्ष नसून सापेक्ष असतात हे मुलांना कोणत्या पातळीत समजते?</a:t>
            </a:r>
            <a:br>
              <a:rPr lang="en-IN" sz="3200" dirty="0"/>
            </a:br>
            <a:endParaRPr lang="en-IN" sz="3200" dirty="0"/>
          </a:p>
        </p:txBody>
      </p:sp>
      <p:sp>
        <p:nvSpPr>
          <p:cNvPr id="3" name="Content Placeholder 2"/>
          <p:cNvSpPr>
            <a:spLocks noGrp="1"/>
          </p:cNvSpPr>
          <p:nvPr>
            <p:ph idx="1"/>
          </p:nvPr>
        </p:nvSpPr>
        <p:spPr>
          <a:xfrm>
            <a:off x="457200" y="2667000"/>
            <a:ext cx="8229600" cy="3459163"/>
          </a:xfrm>
        </p:spPr>
        <p:txBody>
          <a:bodyPr/>
          <a:lstStyle/>
          <a:p>
            <a:r>
              <a:rPr lang="mr-IN" dirty="0"/>
              <a:t>१. सांकेतिक पूर्व</a:t>
            </a:r>
            <a:r>
              <a:rPr lang="en-IN" dirty="0"/>
              <a:t> (Pre Conventional)</a:t>
            </a:r>
            <a:endParaRPr lang="mr-IN" dirty="0"/>
          </a:p>
          <a:p>
            <a:r>
              <a:rPr lang="mr-IN" dirty="0"/>
              <a:t>२.  सांकेतिक</a:t>
            </a:r>
            <a:r>
              <a:rPr lang="en-IN" dirty="0"/>
              <a:t> (Conventional)</a:t>
            </a:r>
            <a:endParaRPr lang="mr-IN" dirty="0"/>
          </a:p>
          <a:p>
            <a:r>
              <a:rPr lang="mr-IN" dirty="0"/>
              <a:t>३. सांकेतिकोत्तर</a:t>
            </a:r>
            <a:r>
              <a:rPr lang="en-IN" dirty="0"/>
              <a:t> (Post Conventional)</a:t>
            </a:r>
            <a:endParaRPr lang="mr-IN" dirty="0"/>
          </a:p>
          <a:p>
            <a:endParaRPr lang="en-IN" dirty="0"/>
          </a:p>
        </p:txBody>
      </p:sp>
    </p:spTree>
    <p:extLst>
      <p:ext uri="{BB962C8B-B14F-4D97-AF65-F5344CB8AC3E}">
        <p14:creationId xmlns:p14="http://schemas.microsoft.com/office/powerpoint/2010/main" val="39415325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524000"/>
          </a:xfrm>
        </p:spPr>
        <p:txBody>
          <a:bodyPr>
            <a:noAutofit/>
          </a:bodyPr>
          <a:lstStyle/>
          <a:p>
            <a:pPr algn="l"/>
            <a:r>
              <a:rPr lang="hi-IN" sz="3200" dirty="0"/>
              <a:t>नैतिक नियम घेताना आपल्या सद्सद्विवेक बुद्धीला अनुसरून घ्यायचा असतो हे कोणत्या पातळीत समजते.  त्या अवस्थेचे नाव काय?</a:t>
            </a:r>
            <a:endParaRPr lang="en-IN" sz="3200" dirty="0"/>
          </a:p>
        </p:txBody>
      </p:sp>
      <p:sp>
        <p:nvSpPr>
          <p:cNvPr id="3" name="Content Placeholder 2"/>
          <p:cNvSpPr>
            <a:spLocks noGrp="1"/>
          </p:cNvSpPr>
          <p:nvPr>
            <p:ph idx="1"/>
          </p:nvPr>
        </p:nvSpPr>
        <p:spPr>
          <a:xfrm>
            <a:off x="457200" y="2362200"/>
            <a:ext cx="8229600" cy="3886200"/>
          </a:xfrm>
        </p:spPr>
        <p:txBody>
          <a:bodyPr/>
          <a:lstStyle/>
          <a:p>
            <a:r>
              <a:rPr lang="mr-IN" dirty="0"/>
              <a:t>१. सांकेतिक पूर्व</a:t>
            </a:r>
            <a:r>
              <a:rPr lang="en-IN" dirty="0"/>
              <a:t> (Pre Conventional)</a:t>
            </a:r>
            <a:endParaRPr lang="mr-IN" dirty="0"/>
          </a:p>
          <a:p>
            <a:r>
              <a:rPr lang="mr-IN" dirty="0"/>
              <a:t>२.  सांकेतिक</a:t>
            </a:r>
            <a:r>
              <a:rPr lang="en-IN" dirty="0"/>
              <a:t> (Conventional)</a:t>
            </a:r>
            <a:endParaRPr lang="mr-IN" dirty="0"/>
          </a:p>
          <a:p>
            <a:r>
              <a:rPr lang="mr-IN" dirty="0"/>
              <a:t>३. सांकेतिकोत्तर</a:t>
            </a:r>
            <a:r>
              <a:rPr lang="en-IN" dirty="0"/>
              <a:t> (Post Conventional)</a:t>
            </a:r>
            <a:endParaRPr lang="mr-IN" dirty="0"/>
          </a:p>
        </p:txBody>
      </p:sp>
    </p:spTree>
    <p:extLst>
      <p:ext uri="{BB962C8B-B14F-4D97-AF65-F5344CB8AC3E}">
        <p14:creationId xmlns:p14="http://schemas.microsoft.com/office/powerpoint/2010/main" val="19994663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524000"/>
          </a:xfrm>
        </p:spPr>
        <p:txBody>
          <a:bodyPr>
            <a:noAutofit/>
          </a:bodyPr>
          <a:lstStyle/>
          <a:p>
            <a:pPr algn="l"/>
            <a:r>
              <a:rPr lang="hi-IN" sz="3200" dirty="0"/>
              <a:t>नैतिक निर्णय  घेताना आपल्या सद्सद्विवेक बुद्धीला अनुसरून घ्यायचा असतो हे ज्या अवस्थेत समजते त्या अवस्थेचे नाव काय?</a:t>
            </a:r>
            <a:endParaRPr lang="en-IN" sz="3200" dirty="0"/>
          </a:p>
        </p:txBody>
      </p:sp>
      <p:sp>
        <p:nvSpPr>
          <p:cNvPr id="3" name="Content Placeholder 2"/>
          <p:cNvSpPr>
            <a:spLocks noGrp="1"/>
          </p:cNvSpPr>
          <p:nvPr>
            <p:ph idx="1"/>
          </p:nvPr>
        </p:nvSpPr>
        <p:spPr>
          <a:xfrm>
            <a:off x="457200" y="2362200"/>
            <a:ext cx="8229600" cy="3886200"/>
          </a:xfrm>
        </p:spPr>
        <p:txBody>
          <a:bodyPr/>
          <a:lstStyle/>
          <a:p>
            <a:r>
              <a:rPr lang="en-IN" dirty="0"/>
              <a:t>Universal ethical principle </a:t>
            </a:r>
            <a:r>
              <a:rPr lang="hi-IN" dirty="0"/>
              <a:t>सार्वत्रिक नैतिकतेची स्थिती</a:t>
            </a:r>
            <a:endParaRPr lang="en-IN" dirty="0"/>
          </a:p>
          <a:p>
            <a:r>
              <a:rPr lang="en-IN" dirty="0"/>
              <a:t>Social contract orientation</a:t>
            </a:r>
            <a:r>
              <a:rPr lang="hi-IN" dirty="0"/>
              <a:t>सामाजिक करारस्थिती </a:t>
            </a:r>
            <a:endParaRPr lang="en-IN" dirty="0"/>
          </a:p>
          <a:p>
            <a:r>
              <a:rPr lang="en-IN" dirty="0"/>
              <a:t>Law and order orientation </a:t>
            </a:r>
            <a:r>
              <a:rPr lang="hi-IN" dirty="0"/>
              <a:t>अधिकारवादी स्थिती </a:t>
            </a:r>
            <a:endParaRPr lang="mr-IN" dirty="0"/>
          </a:p>
        </p:txBody>
      </p:sp>
    </p:spTree>
    <p:extLst>
      <p:ext uri="{BB962C8B-B14F-4D97-AF65-F5344CB8AC3E}">
        <p14:creationId xmlns:p14="http://schemas.microsoft.com/office/powerpoint/2010/main" val="17941322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BD73F-CE94-4930-97EB-D019CD50C520}"/>
              </a:ext>
            </a:extLst>
          </p:cNvPr>
          <p:cNvSpPr>
            <a:spLocks noGrp="1"/>
          </p:cNvSpPr>
          <p:nvPr>
            <p:ph type="title"/>
          </p:nvPr>
        </p:nvSpPr>
        <p:spPr>
          <a:xfrm>
            <a:off x="304800" y="342421"/>
            <a:ext cx="8229600" cy="1333979"/>
          </a:xfrm>
        </p:spPr>
        <p:txBody>
          <a:bodyPr>
            <a:noAutofit/>
          </a:bodyPr>
          <a:lstStyle/>
          <a:p>
            <a:pPr algn="l"/>
            <a:r>
              <a:rPr lang="en-US" sz="2800" b="0" i="0" cap="none" dirty="0">
                <a:solidFill>
                  <a:srgbClr val="0A0A0A"/>
                </a:solidFill>
                <a:effectLst/>
                <a:latin typeface="muli"/>
              </a:rPr>
              <a:t>During classroom discussions, a teacher often pays more attention to boys than girls. This is an example of….</a:t>
            </a:r>
            <a:endParaRPr lang="en-IN" sz="2800" cap="none" dirty="0"/>
          </a:p>
        </p:txBody>
      </p:sp>
      <p:sp>
        <p:nvSpPr>
          <p:cNvPr id="3" name="Content Placeholder 2">
            <a:extLst>
              <a:ext uri="{FF2B5EF4-FFF2-40B4-BE49-F238E27FC236}">
                <a16:creationId xmlns:a16="http://schemas.microsoft.com/office/drawing/2014/main" id="{F0F75DF2-930B-4312-96C5-0F000EEC9F38}"/>
              </a:ext>
            </a:extLst>
          </p:cNvPr>
          <p:cNvSpPr>
            <a:spLocks noGrp="1"/>
          </p:cNvSpPr>
          <p:nvPr>
            <p:ph idx="1"/>
          </p:nvPr>
        </p:nvSpPr>
        <p:spPr>
          <a:xfrm>
            <a:off x="457200" y="1828800"/>
            <a:ext cx="8229600" cy="4525963"/>
          </a:xfrm>
        </p:spPr>
        <p:txBody>
          <a:bodyPr>
            <a:normAutofit/>
          </a:bodyPr>
          <a:lstStyle/>
          <a:p>
            <a:br>
              <a:rPr lang="en-US" sz="2400" b="0" i="0" dirty="0">
                <a:solidFill>
                  <a:srgbClr val="0A0A0A"/>
                </a:solidFill>
                <a:effectLst/>
                <a:latin typeface="muli"/>
              </a:rPr>
            </a:br>
            <a:r>
              <a:rPr lang="en-US" sz="2400" b="0" i="0" dirty="0">
                <a:solidFill>
                  <a:srgbClr val="0A0A0A"/>
                </a:solidFill>
                <a:effectLst/>
                <a:latin typeface="muli"/>
              </a:rPr>
              <a:t>(1) Gender bias.</a:t>
            </a:r>
            <a:br>
              <a:rPr lang="en-US" sz="2400" b="0" i="0" dirty="0">
                <a:solidFill>
                  <a:srgbClr val="0A0A0A"/>
                </a:solidFill>
                <a:effectLst/>
                <a:latin typeface="muli"/>
              </a:rPr>
            </a:br>
            <a:r>
              <a:rPr lang="en-US" sz="2400" b="0" i="0" dirty="0">
                <a:solidFill>
                  <a:srgbClr val="0A0A0A"/>
                </a:solidFill>
                <a:effectLst/>
                <a:latin typeface="muli"/>
              </a:rPr>
              <a:t>(2) Gender identity.</a:t>
            </a:r>
            <a:br>
              <a:rPr lang="en-US" sz="2400" b="0" i="0" dirty="0">
                <a:solidFill>
                  <a:srgbClr val="0A0A0A"/>
                </a:solidFill>
                <a:effectLst/>
                <a:latin typeface="muli"/>
              </a:rPr>
            </a:br>
            <a:r>
              <a:rPr lang="en-US" sz="2400" b="0" i="0" dirty="0">
                <a:solidFill>
                  <a:srgbClr val="0A0A0A"/>
                </a:solidFill>
                <a:effectLst/>
                <a:latin typeface="muli"/>
              </a:rPr>
              <a:t>(3) Gender relevance.</a:t>
            </a:r>
            <a:br>
              <a:rPr lang="en-US" sz="2400" b="0" i="0" dirty="0">
                <a:solidFill>
                  <a:srgbClr val="0A0A0A"/>
                </a:solidFill>
                <a:effectLst/>
                <a:latin typeface="muli"/>
              </a:rPr>
            </a:br>
            <a:r>
              <a:rPr lang="en-US" sz="2400" b="0" i="0" dirty="0">
                <a:solidFill>
                  <a:srgbClr val="0A0A0A"/>
                </a:solidFill>
                <a:effectLst/>
                <a:latin typeface="muli"/>
              </a:rPr>
              <a:t>(4) Gender constancy</a:t>
            </a:r>
          </a:p>
          <a:p>
            <a:endParaRPr lang="en-IN" sz="2400" dirty="0"/>
          </a:p>
        </p:txBody>
      </p:sp>
    </p:spTree>
    <p:extLst>
      <p:ext uri="{BB962C8B-B14F-4D97-AF65-F5344CB8AC3E}">
        <p14:creationId xmlns:p14="http://schemas.microsoft.com/office/powerpoint/2010/main" val="28671579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B3D3D-BEDC-4C66-8D64-867A24B6D6FF}"/>
              </a:ext>
            </a:extLst>
          </p:cNvPr>
          <p:cNvSpPr>
            <a:spLocks noGrp="1"/>
          </p:cNvSpPr>
          <p:nvPr>
            <p:ph type="title"/>
          </p:nvPr>
        </p:nvSpPr>
        <p:spPr/>
        <p:txBody>
          <a:bodyPr/>
          <a:lstStyle/>
          <a:p>
            <a:pPr algn="l"/>
            <a:r>
              <a:rPr lang="en-US" sz="2800" b="0" i="0" cap="none" dirty="0">
                <a:solidFill>
                  <a:srgbClr val="0A0A0A"/>
                </a:solidFill>
                <a:effectLst/>
                <a:latin typeface="muli"/>
              </a:rPr>
              <a:t>Children’s</a:t>
            </a:r>
            <a:r>
              <a:rPr lang="en-US" sz="3200" b="0" i="0" cap="none" dirty="0">
                <a:solidFill>
                  <a:srgbClr val="0A0A0A"/>
                </a:solidFill>
                <a:effectLst/>
                <a:latin typeface="muli"/>
              </a:rPr>
              <a:t> errors and misconceptions</a:t>
            </a:r>
            <a:endParaRPr lang="en-IN" cap="none" dirty="0"/>
          </a:p>
        </p:txBody>
      </p:sp>
      <p:sp>
        <p:nvSpPr>
          <p:cNvPr id="3" name="Content Placeholder 2">
            <a:extLst>
              <a:ext uri="{FF2B5EF4-FFF2-40B4-BE49-F238E27FC236}">
                <a16:creationId xmlns:a16="http://schemas.microsoft.com/office/drawing/2014/main" id="{4B8E57A7-CE76-4B80-B77B-1E8F4D4DB551}"/>
              </a:ext>
            </a:extLst>
          </p:cNvPr>
          <p:cNvSpPr>
            <a:spLocks noGrp="1"/>
          </p:cNvSpPr>
          <p:nvPr>
            <p:ph idx="1"/>
          </p:nvPr>
        </p:nvSpPr>
        <p:spPr/>
        <p:txBody>
          <a:bodyPr>
            <a:normAutofit lnSpcReduction="10000"/>
          </a:bodyPr>
          <a:lstStyle/>
          <a:p>
            <a:pPr algn="l">
              <a:buFont typeface="Arial" panose="020B0604020202020204" pitchFamily="34" charset="0"/>
              <a:buChar char="•"/>
            </a:pPr>
            <a:br>
              <a:rPr lang="en-US" b="0" i="0" dirty="0">
                <a:solidFill>
                  <a:srgbClr val="0A0A0A"/>
                </a:solidFill>
                <a:effectLst/>
                <a:latin typeface="muli"/>
              </a:rPr>
            </a:br>
            <a:r>
              <a:rPr lang="en-US" sz="2000" b="0" i="0" dirty="0">
                <a:solidFill>
                  <a:srgbClr val="0A0A0A"/>
                </a:solidFill>
                <a:effectLst/>
                <a:latin typeface="muli"/>
              </a:rPr>
              <a:t>(1)</a:t>
            </a:r>
            <a:r>
              <a:rPr lang="en-US" b="0" i="0" dirty="0">
                <a:solidFill>
                  <a:srgbClr val="0A0A0A"/>
                </a:solidFill>
                <a:effectLst/>
                <a:latin typeface="muli"/>
              </a:rPr>
              <a:t> </a:t>
            </a:r>
            <a:r>
              <a:rPr lang="en-US" sz="2200" b="0" i="0" dirty="0">
                <a:solidFill>
                  <a:srgbClr val="0A0A0A"/>
                </a:solidFill>
                <a:effectLst/>
                <a:latin typeface="muli"/>
              </a:rPr>
              <a:t>signify that children’s capabilities are far inferior to that of adults.</a:t>
            </a:r>
            <a:br>
              <a:rPr lang="en-US" sz="2200" b="0" i="0" dirty="0">
                <a:solidFill>
                  <a:srgbClr val="0A0A0A"/>
                </a:solidFill>
                <a:effectLst/>
                <a:latin typeface="muli"/>
              </a:rPr>
            </a:br>
            <a:r>
              <a:rPr lang="en-US" sz="2200" b="0" i="0" dirty="0">
                <a:solidFill>
                  <a:srgbClr val="0A0A0A"/>
                </a:solidFill>
                <a:effectLst/>
                <a:latin typeface="muli"/>
              </a:rPr>
              <a:t>(2) are a significant step in the teaching-learning process.</a:t>
            </a:r>
            <a:br>
              <a:rPr lang="en-US" sz="2200" b="0" i="0" dirty="0">
                <a:solidFill>
                  <a:srgbClr val="0A0A0A"/>
                </a:solidFill>
                <a:effectLst/>
                <a:latin typeface="muli"/>
              </a:rPr>
            </a:br>
            <a:r>
              <a:rPr lang="en-US" sz="2200" b="0" i="0" dirty="0">
                <a:solidFill>
                  <a:srgbClr val="0A0A0A"/>
                </a:solidFill>
                <a:effectLst/>
                <a:latin typeface="muli"/>
              </a:rPr>
              <a:t>(3) are a hindrance and obstacle to the teaching-learning process.</a:t>
            </a:r>
            <a:br>
              <a:rPr lang="en-US" sz="2200" b="0" i="0" dirty="0">
                <a:solidFill>
                  <a:srgbClr val="0A0A0A"/>
                </a:solidFill>
                <a:effectLst/>
                <a:latin typeface="muli"/>
              </a:rPr>
            </a:br>
            <a:r>
              <a:rPr lang="en-US" sz="2200" b="0" i="0" dirty="0">
                <a:solidFill>
                  <a:srgbClr val="0A0A0A"/>
                </a:solidFill>
                <a:effectLst/>
                <a:latin typeface="muli"/>
              </a:rPr>
              <a:t>(4) should be ignored in the texting learning process.</a:t>
            </a:r>
          </a:p>
          <a:p>
            <a:pPr algn="l">
              <a:buFont typeface="Arial" panose="020B0604020202020204" pitchFamily="34" charset="0"/>
              <a:buChar char="•"/>
            </a:pPr>
            <a:endParaRPr lang="en-US" sz="2200" dirty="0">
              <a:solidFill>
                <a:srgbClr val="0A0A0A"/>
              </a:solidFill>
              <a:latin typeface="muli"/>
            </a:endParaRPr>
          </a:p>
          <a:p>
            <a:pPr algn="l">
              <a:buFont typeface="Arial" panose="020B0604020202020204" pitchFamily="34" charset="0"/>
              <a:buChar char="•"/>
            </a:pPr>
            <a:endParaRPr lang="en-US" b="0" i="0" dirty="0">
              <a:solidFill>
                <a:srgbClr val="0A0A0A"/>
              </a:solidFill>
              <a:effectLst/>
              <a:latin typeface="muli"/>
            </a:endParaRPr>
          </a:p>
          <a:p>
            <a:pPr algn="l">
              <a:buFont typeface="Arial" panose="020B0604020202020204" pitchFamily="34" charset="0"/>
              <a:buChar char="•"/>
            </a:pPr>
            <a:endParaRPr lang="en-US" b="0" i="0" dirty="0">
              <a:solidFill>
                <a:srgbClr val="0A0A0A"/>
              </a:solidFill>
              <a:effectLst/>
              <a:latin typeface="muli"/>
            </a:endParaRPr>
          </a:p>
          <a:p>
            <a:pPr algn="l"/>
            <a:r>
              <a:rPr lang="en-US" b="1" i="0" dirty="0">
                <a:solidFill>
                  <a:srgbClr val="0A0A0A"/>
                </a:solidFill>
                <a:effectLst/>
                <a:latin typeface="muli"/>
              </a:rPr>
              <a:t>Ans: 2</a:t>
            </a:r>
            <a:endParaRPr lang="en-US" b="0" i="0" dirty="0">
              <a:solidFill>
                <a:srgbClr val="0A0A0A"/>
              </a:solidFill>
              <a:effectLst/>
              <a:latin typeface="muli"/>
            </a:endParaRPr>
          </a:p>
          <a:p>
            <a:endParaRPr lang="en-IN" dirty="0"/>
          </a:p>
        </p:txBody>
      </p:sp>
    </p:spTree>
    <p:extLst>
      <p:ext uri="{BB962C8B-B14F-4D97-AF65-F5344CB8AC3E}">
        <p14:creationId xmlns:p14="http://schemas.microsoft.com/office/powerpoint/2010/main" val="21194948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338</TotalTime>
  <Words>1834</Words>
  <Application>Microsoft Macintosh PowerPoint</Application>
  <PresentationFormat>On-screen Show (4:3)</PresentationFormat>
  <Paragraphs>230</Paragraphs>
  <Slides>49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49</vt:i4>
      </vt:variant>
    </vt:vector>
  </HeadingPairs>
  <TitlesOfParts>
    <vt:vector size="55" baseType="lpstr">
      <vt:lpstr>Arial</vt:lpstr>
      <vt:lpstr>Calibri</vt:lpstr>
      <vt:lpstr>Kokila</vt:lpstr>
      <vt:lpstr>muli</vt:lpstr>
      <vt:lpstr>Times New Roman</vt:lpstr>
      <vt:lpstr>Office Theme</vt:lpstr>
      <vt:lpstr>Theories Of Development</vt:lpstr>
      <vt:lpstr>Who developed psychosocial theory of development?</vt:lpstr>
      <vt:lpstr>Erickson’s Theory of Psycho-Social Development</vt:lpstr>
      <vt:lpstr>How many stages of Psycho-social developmental theory given by Erickson? </vt:lpstr>
      <vt:lpstr>Erickson’s Psycho-social developmental theory is combination of…… and ……theories</vt:lpstr>
      <vt:lpstr>Who put the concept of Critical Period in development?</vt:lpstr>
      <vt:lpstr>Who said that every developmental  stage is Critical?</vt:lpstr>
      <vt:lpstr>What are two basic principles behind Erickson’s psycho-social theory?</vt:lpstr>
      <vt:lpstr>What is mean by Epigenetic principle ?(सर्जनाधार तत्त्व )   </vt:lpstr>
      <vt:lpstr>What is mean by critical period?</vt:lpstr>
      <vt:lpstr>According to the psychosocial theories, development is a product of the……. मानसशास्त्रीय उपपत्तीनुसार विकास म्हणजे .... यांचे फलित आहे. </vt:lpstr>
      <vt:lpstr>Identify the conflict occurs in childhood?  बाल्यावस्थेत उद्भवणारा संघर्ष कोणता? </vt:lpstr>
      <vt:lpstr>Identify the conflict occurs in adolescence period.  कुमारावस्थेत उद्भवणारा संघर्ष ओळखा </vt:lpstr>
      <vt:lpstr>Who said that biological growth (maturity) performs important role in cognitive development?</vt:lpstr>
      <vt:lpstr>Jean Piaget’s Theory of Cognitive Development</vt:lpstr>
      <vt:lpstr>According to Piaget what are two aspects of cognition which are always active and never changed?  पियाजेंच्या मते बोधनीक अंगाचे असे कोणते दोन पैलू आहेत कि जे सतत सक्रिय असतात व कधीच बदलत  नाहीत? </vt:lpstr>
      <vt:lpstr>According to Piaget which aspect is more important in formal thinking?  (पियाजेंच्या  मते औपचारिक विचार करताना कोणता पैलू जास्त महत्वाचा?)</vt:lpstr>
      <vt:lpstr>Name the two processes involved in adaptation. (प्रतियोजनात समाविष्ट झालेल्या दोन प्रक्रिया सांगा )</vt:lpstr>
      <vt:lpstr>Classification and Seriation is possible in ……period.  वर्गीकरण आणि क्रमितीकरण  ... अवस्थेत शक्य होते </vt:lpstr>
      <vt:lpstr>In which period imaginary and abstract thinking possible?  कोणत्या कालखंडात काल्पनिक आणि अमूर्त विचार करणे शक्य होते?</vt:lpstr>
      <vt:lpstr>Name the cognitive ability which is possible in Formal Operational Period?  (वस्तुनिष्ठ क्रियात्मक कालखंडात कोणती बोधात्मक क्षमता शक्य होते? ) </vt:lpstr>
      <vt:lpstr>Name the cognitive ability which is possible in Concrete Operational Period? (मूर्त क्रियात्मक कालखंडात कोणती बोधात्मक क्षमता शक्य होते? )  </vt:lpstr>
      <vt:lpstr>There is a lack of concept of conservation in …..stage. (……. कालखंडात धारणीकरण क्षमतेचा अभाव दिसून येतो )</vt:lpstr>
      <vt:lpstr>Concept of Conservation  develops during---- period. धारणीकरण संकल्पना... या अवस्थेत विकसित होते. </vt:lpstr>
      <vt:lpstr>   Which of the following is a Piagetian concept in the context of the cognitive development of children? मुलांच्या बोधात्मक विकासासंदर्भात  पियाजे  यांनी  खालीलपैकी कोणती  संकल्पना सांगितली आहे ?  </vt:lpstr>
      <vt:lpstr>पियाजेच्या मते बौद्धिक विकासासाठी…….. </vt:lpstr>
      <vt:lpstr> बालकाची औपचारिक बोधनिक विकासास ( Formal cognitive development)सुरुवात कोणत्या अवस्थेत होते? </vt:lpstr>
      <vt:lpstr>बौद्धिक विकासासाठी इंद्रियांचा वापर कोणत्या अवस्थेत दिसून येतो? </vt:lpstr>
      <vt:lpstr>बौद्धिक विकासामुळे  व्यक्तीला स्वतःच्या परिस्थितीशी प्रतियोजन ( Adaptation) करता येते.  असे कोणत्या मानसशास्त्रज्ञाचे विचार आहेत? </vt:lpstr>
      <vt:lpstr>Who said that, ‘A child constructs his own knowledge’? ‘मूल ज्ञानाची बांधणी आपली आपणच करते’ हे कोणत्या मानसशास्त्रज्ञानाचे म्हणणे आहे ? </vt:lpstr>
      <vt:lpstr>According to Lev Vygotsky, mental, basic mental capacities are transformed into higher cognitive processes primarily through….. </vt:lpstr>
      <vt:lpstr>बौद्धिक ( बोधनिक- Congintive) विकासासाठी   भाषा हे ज्ञानग्रहणाचे  प्रमुख साधन आहे.  हे विचार कोणत्या मानसशास्त्रज्ञाचे आहेत? </vt:lpstr>
      <vt:lpstr>Which of the following theorists while viewing children as active seekers of knowledge emphasized the influence of social and cultural contents on their thinking? </vt:lpstr>
      <vt:lpstr>Giving cues to children and offering support as and when needed is an example of</vt:lpstr>
      <vt:lpstr>शिकणा-याबरोबर शिकवणा-याचे महत्त्व कोणी मान्य केलेले आहे?  </vt:lpstr>
      <vt:lpstr>In the constructivist frame, the child is viewed as….</vt:lpstr>
      <vt:lpstr>Moral Development Theory by Kohlberg</vt:lpstr>
      <vt:lpstr>According to Kohlberg's theory moral development doesn’t start before the age of…..</vt:lpstr>
      <vt:lpstr>नैतिक विकास.......  विकासाशी निगडित आहे. </vt:lpstr>
      <vt:lpstr>किशोरावस्थेत नैतिक नियम...... च्या प्रभावाने ठरतात </vt:lpstr>
      <vt:lpstr>कोहलबर्ग यांनी दिलेली...... ही पातळी समाजलक्षी व व्यापक आहे. </vt:lpstr>
      <vt:lpstr> नैतिक दृष्ट्या चांगला मुलगा बनणे हे विकासाच्या कोणत्या पातळीत शक्य होते. </vt:lpstr>
      <vt:lpstr> नैतिक  विकासाच्या कोणत्या पातळीत शिक्षा टाळणे व     वरिष्ठांच्या अधिकारापुढे मान तुकविणे योग्य मानले जाते </vt:lpstr>
      <vt:lpstr> तर्कावर आधारित नियम कोणत्या पातळीत घेतले जातात? </vt:lpstr>
      <vt:lpstr>  कोणत्याही संस्थेचे किंवा समाजाचे नियम निरपेक्ष नसून सापेक्ष असतात हे मुलांना कोणत्या पातळीत समजते? </vt:lpstr>
      <vt:lpstr>नैतिक नियम घेताना आपल्या सद्सद्विवेक बुद्धीला अनुसरून घ्यायचा असतो हे कोणत्या पातळीत समजते.  त्या अवस्थेचे नाव काय?</vt:lpstr>
      <vt:lpstr>नैतिक निर्णय  घेताना आपल्या सद्सद्विवेक बुद्धीला अनुसरून घ्यायचा असतो हे ज्या अवस्थेत समजते त्या अवस्थेचे नाव काय?</vt:lpstr>
      <vt:lpstr>During classroom discussions, a teacher often pays more attention to boys than girls. This is an example of….</vt:lpstr>
      <vt:lpstr>Children’s errors and misconceptions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Theories Of Development</dc:title>
  <dc:creator>amruta shirode</dc:creator>
  <cp:lastModifiedBy>Puneet Bafna ISBS</cp:lastModifiedBy>
  <cp:revision>46</cp:revision>
  <dcterms:created xsi:type="dcterms:W3CDTF">2006-08-16T00:00:00Z</dcterms:created>
  <dcterms:modified xsi:type="dcterms:W3CDTF">2021-10-03T17:07:16Z</dcterms:modified>
</cp:coreProperties>
</file>